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8"/>
  </p:notesMasterIdLst>
  <p:sldIdLst>
    <p:sldId id="262" r:id="rId2"/>
    <p:sldId id="274" r:id="rId3"/>
    <p:sldId id="273" r:id="rId4"/>
    <p:sldId id="259" r:id="rId5"/>
    <p:sldId id="261" r:id="rId6"/>
    <p:sldId id="291" r:id="rId7"/>
    <p:sldId id="292" r:id="rId8"/>
    <p:sldId id="298" r:id="rId9"/>
    <p:sldId id="303" r:id="rId10"/>
    <p:sldId id="301" r:id="rId11"/>
    <p:sldId id="302" r:id="rId12"/>
    <p:sldId id="304" r:id="rId13"/>
    <p:sldId id="305" r:id="rId14"/>
    <p:sldId id="308" r:id="rId15"/>
    <p:sldId id="307" r:id="rId16"/>
    <p:sldId id="309" r:id="rId17"/>
    <p:sldId id="299" r:id="rId18"/>
    <p:sldId id="300" r:id="rId19"/>
    <p:sldId id="297" r:id="rId20"/>
    <p:sldId id="310" r:id="rId21"/>
    <p:sldId id="312" r:id="rId22"/>
    <p:sldId id="313" r:id="rId23"/>
    <p:sldId id="315" r:id="rId24"/>
    <p:sldId id="316" r:id="rId25"/>
    <p:sldId id="317" r:id="rId26"/>
    <p:sldId id="320" r:id="rId27"/>
    <p:sldId id="324" r:id="rId28"/>
    <p:sldId id="325" r:id="rId29"/>
    <p:sldId id="326" r:id="rId30"/>
    <p:sldId id="327" r:id="rId31"/>
    <p:sldId id="319" r:id="rId32"/>
    <p:sldId id="333" r:id="rId33"/>
    <p:sldId id="332" r:id="rId34"/>
    <p:sldId id="338" r:id="rId35"/>
    <p:sldId id="335" r:id="rId36"/>
    <p:sldId id="321" r:id="rId37"/>
    <p:sldId id="329" r:id="rId38"/>
    <p:sldId id="339" r:id="rId39"/>
    <p:sldId id="340" r:id="rId40"/>
    <p:sldId id="330"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280"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Consolas" panose="020B0609020204030204" pitchFamily="49" charset="0"/>
      <p:regular r:id="rId65"/>
      <p:bold r:id="rId66"/>
      <p:italic r:id="rId67"/>
      <p:boldItalic r:id="rId68"/>
    </p:embeddedFont>
    <p:embeddedFont>
      <p:font typeface="Open Sans" panose="020B0606030504020204" pitchFamily="34" charset="0"/>
      <p:regular r:id="rId69"/>
      <p:bold r:id="rId70"/>
      <p:italic r:id="rId71"/>
      <p:boldItalic r:id="rId72"/>
    </p:embeddedFont>
    <p:embeddedFont>
      <p:font typeface="Oswald" pitchFamily="2" charset="0"/>
      <p:regular r:id="rId73"/>
      <p:bold r:id="rId74"/>
    </p:embeddedFont>
    <p:embeddedFont>
      <p:font typeface="Roboto" panose="02000000000000000000" pitchFamily="2" charset="0"/>
      <p:regular r:id="rId75"/>
      <p:bold r:id="rId76"/>
      <p:italic r:id="rId77"/>
    </p:embeddedFont>
    <p:embeddedFont>
      <p:font typeface="Source Sans Pro" panose="020B050303040302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D8C0"/>
    <a:srgbClr val="3399FF"/>
    <a:srgbClr val="BDF3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6CC76-04EB-0C45-0BFF-8D27FBB9A8D1}" v="11" dt="2022-04-24T05:14:26.648"/>
    <p1510:client id="{0D84C076-7F05-4443-AF75-900B65DE56E3}" v="2" dt="2022-04-24T08:31:37.436"/>
    <p1510:client id="{38EB1389-094B-9A02-1936-C355E5801B79}" v="989" dt="2022-04-24T15:57:54.876"/>
    <p1510:client id="{FBD5B7CC-39FA-536C-052A-AC3B07E8AF40}" v="343" dt="2022-04-24T14:57:25.329"/>
  </p1510:revLst>
</p1510:revInfo>
</file>

<file path=ppt/tableStyles.xml><?xml version="1.0" encoding="utf-8"?>
<a:tblStyleLst xmlns:a="http://schemas.openxmlformats.org/drawingml/2006/main" def="{9C6C681F-78B6-45C4-89BD-E21F98EC8357}">
  <a:tblStyle styleId="{9C6C681F-78B6-45C4-89BD-E21F98EC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07" autoAdjust="0"/>
  </p:normalViewPr>
  <p:slideViewPr>
    <p:cSldViewPr snapToGrid="0" showGuides="1">
      <p:cViewPr varScale="1">
        <p:scale>
          <a:sx n="76" d="100"/>
          <a:sy n="76" d="100"/>
        </p:scale>
        <p:origin x="11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61" Type="http://schemas.openxmlformats.org/officeDocument/2006/relationships/font" Target="fonts/font3.fntdata"/><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72E37-3547-4517-B0E7-4C5577811A63}"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FA47B15D-A5CC-4321-B3BD-E3D7139913FB}">
      <dgm:prSet phldrT="[Text]" custT="1"/>
      <dgm:spPr/>
      <dgm:t>
        <a:bodyPr/>
        <a:lstStyle/>
        <a:p>
          <a:pPr>
            <a:spcAft>
              <a:spcPts val="300"/>
            </a:spcAft>
          </a:pPr>
          <a:r>
            <a:rPr lang="en-US" sz="3000">
              <a:latin typeface="Calibri" panose="020F0502020204030204" pitchFamily="34" charset="0"/>
              <a:cs typeface="Calibri" panose="020F0502020204030204" pitchFamily="34" charset="0"/>
            </a:rPr>
            <a:t>1990</a:t>
          </a:r>
        </a:p>
        <a:p>
          <a:pPr>
            <a:spcAft>
              <a:spcPts val="300"/>
            </a:spcAft>
          </a:pPr>
          <a:r>
            <a:rPr lang="en-US" sz="2000" i="0">
              <a:solidFill>
                <a:schemeClr val="bg2">
                  <a:lumMod val="50000"/>
                </a:schemeClr>
              </a:solidFill>
              <a:effectLst/>
              <a:latin typeface="Calibri Light" panose="020F0302020204030204" pitchFamily="34" charset="0"/>
              <a:cs typeface="Calibri Light" panose="020F0302020204030204" pitchFamily="34" charset="0"/>
            </a:rPr>
            <a:t>Robert Gentleman và Ross Ihaka</a:t>
          </a:r>
          <a:endParaRPr lang="en-US" sz="2000">
            <a:latin typeface="Calibri" panose="020F0502020204030204" pitchFamily="34" charset="0"/>
            <a:cs typeface="Calibri" panose="020F0502020204030204" pitchFamily="34" charset="0"/>
          </a:endParaRPr>
        </a:p>
      </dgm:t>
    </dgm:pt>
    <dgm:pt modelId="{20C8ACD9-5D28-4CA6-A948-A02DA401DDBC}" type="parTrans" cxnId="{F596DB61-5366-4844-A761-FAE6F411A53E}">
      <dgm:prSet/>
      <dgm:spPr/>
      <dgm:t>
        <a:bodyPr/>
        <a:lstStyle/>
        <a:p>
          <a:endParaRPr lang="en-US"/>
        </a:p>
      </dgm:t>
    </dgm:pt>
    <dgm:pt modelId="{A99EF3D3-D667-4305-A486-B0F841D4983A}" type="sibTrans" cxnId="{F596DB61-5366-4844-A761-FAE6F411A53E}">
      <dgm:prSet/>
      <dgm:spPr/>
      <dgm:t>
        <a:bodyPr/>
        <a:lstStyle/>
        <a:p>
          <a:endParaRPr lang="en-US"/>
        </a:p>
      </dgm:t>
    </dgm:pt>
    <dgm:pt modelId="{50666245-341C-4D6E-9D30-62322027E63D}">
      <dgm:prSet phldrT="[Text]" custT="1"/>
      <dgm:spPr/>
      <dgm:t>
        <a:bodyPr/>
        <a:lstStyle/>
        <a:p>
          <a:pPr>
            <a:spcAft>
              <a:spcPts val="300"/>
            </a:spcAft>
          </a:pPr>
          <a:r>
            <a:rPr lang="en-US" sz="3000">
              <a:latin typeface="Calibri" panose="020F0502020204030204" pitchFamily="34" charset="0"/>
              <a:cs typeface="Calibri" panose="020F0502020204030204" pitchFamily="34" charset="0"/>
            </a:rPr>
            <a:t>1995</a:t>
          </a:r>
        </a:p>
        <a:p>
          <a:pPr>
            <a:spcAft>
              <a:spcPts val="300"/>
            </a:spcAft>
          </a:pPr>
          <a:r>
            <a:rPr lang="en-US" sz="2000">
              <a:latin typeface="Calibri Light" panose="020F0302020204030204" pitchFamily="34" charset="0"/>
              <a:cs typeface="Calibri Light" panose="020F0302020204030204" pitchFamily="34" charset="0"/>
            </a:rPr>
            <a:t>Dự án mã nguồn mở</a:t>
          </a:r>
        </a:p>
      </dgm:t>
    </dgm:pt>
    <dgm:pt modelId="{7059AB83-282C-4992-9C6E-5CB3810330D5}" type="parTrans" cxnId="{851C29DB-D0AA-4574-A0FF-F248F9FAFAEB}">
      <dgm:prSet/>
      <dgm:spPr/>
      <dgm:t>
        <a:bodyPr/>
        <a:lstStyle/>
        <a:p>
          <a:endParaRPr lang="en-US"/>
        </a:p>
      </dgm:t>
    </dgm:pt>
    <dgm:pt modelId="{6959BA00-6251-4AAF-95BC-258455AFF1B8}" type="sibTrans" cxnId="{851C29DB-D0AA-4574-A0FF-F248F9FAFAEB}">
      <dgm:prSet/>
      <dgm:spPr/>
      <dgm:t>
        <a:bodyPr/>
        <a:lstStyle/>
        <a:p>
          <a:endParaRPr lang="en-US"/>
        </a:p>
      </dgm:t>
    </dgm:pt>
    <dgm:pt modelId="{1ED0652B-7737-41FA-A8B7-2BBDE4155E0E}">
      <dgm:prSet phldrT="[Text]" custT="1"/>
      <dgm:spPr/>
      <dgm:t>
        <a:bodyPr/>
        <a:lstStyle/>
        <a:p>
          <a:pPr>
            <a:spcAft>
              <a:spcPts val="300"/>
            </a:spcAft>
          </a:pPr>
          <a:r>
            <a:rPr lang="en-US" sz="3000">
              <a:latin typeface="Calibri" panose="020F0502020204030204" pitchFamily="34" charset="0"/>
              <a:cs typeface="Calibri" panose="020F0502020204030204" pitchFamily="34" charset="0"/>
            </a:rPr>
            <a:t>1997</a:t>
          </a:r>
        </a:p>
        <a:p>
          <a:pPr>
            <a:spcAft>
              <a:spcPts val="300"/>
            </a:spcAft>
          </a:pPr>
          <a:r>
            <a:rPr lang="en-US" sz="2000">
              <a:latin typeface="Calibri Light" panose="020F0302020204030204" pitchFamily="34" charset="0"/>
              <a:cs typeface="Calibri Light" panose="020F0302020204030204" pitchFamily="34" charset="0"/>
            </a:rPr>
            <a:t>R Core Group</a:t>
          </a:r>
        </a:p>
      </dgm:t>
    </dgm:pt>
    <dgm:pt modelId="{B19EC08B-A470-4DD5-8CBC-63E7F44869CF}" type="parTrans" cxnId="{F23897B9-2993-421F-B720-206930B987C9}">
      <dgm:prSet/>
      <dgm:spPr/>
      <dgm:t>
        <a:bodyPr/>
        <a:lstStyle/>
        <a:p>
          <a:endParaRPr lang="en-US"/>
        </a:p>
      </dgm:t>
    </dgm:pt>
    <dgm:pt modelId="{48BD9E3D-F7AC-4B00-8522-0E41F11BC828}" type="sibTrans" cxnId="{F23897B9-2993-421F-B720-206930B987C9}">
      <dgm:prSet/>
      <dgm:spPr/>
      <dgm:t>
        <a:bodyPr/>
        <a:lstStyle/>
        <a:p>
          <a:endParaRPr lang="en-US"/>
        </a:p>
      </dgm:t>
    </dgm:pt>
    <dgm:pt modelId="{52D218BF-9305-4A89-8ECE-900246F8E351}">
      <dgm:prSet phldrT="[Text]" custT="1"/>
      <dgm:spPr/>
      <dgm:t>
        <a:bodyPr/>
        <a:lstStyle/>
        <a:p>
          <a:pPr>
            <a:spcAft>
              <a:spcPts val="300"/>
            </a:spcAft>
          </a:pPr>
          <a:r>
            <a:rPr lang="en-US" sz="3000">
              <a:latin typeface="Calibri" panose="020F0502020204030204" pitchFamily="34" charset="0"/>
              <a:cs typeface="Calibri" panose="020F0502020204030204" pitchFamily="34" charset="0"/>
            </a:rPr>
            <a:t>2000</a:t>
          </a:r>
        </a:p>
        <a:p>
          <a:pPr>
            <a:spcAft>
              <a:spcPts val="300"/>
            </a:spcAft>
          </a:pPr>
          <a:r>
            <a:rPr lang="en-US" sz="2000">
              <a:latin typeface="Calibri Light" panose="020F0302020204030204" pitchFamily="34" charset="0"/>
              <a:cs typeface="Calibri Light" panose="020F0302020204030204" pitchFamily="34" charset="0"/>
            </a:rPr>
            <a:t>Bản phát hành đầu tiên</a:t>
          </a:r>
        </a:p>
      </dgm:t>
    </dgm:pt>
    <dgm:pt modelId="{8CAF5C6E-33D6-45A7-8265-84BA4A45445C}" type="parTrans" cxnId="{E230A2E4-0DC3-4E43-9C52-0EDC7B71D479}">
      <dgm:prSet/>
      <dgm:spPr/>
      <dgm:t>
        <a:bodyPr/>
        <a:lstStyle/>
        <a:p>
          <a:endParaRPr lang="en-US"/>
        </a:p>
      </dgm:t>
    </dgm:pt>
    <dgm:pt modelId="{6301748A-BA8F-42F0-8FD7-0DA26605E64D}" type="sibTrans" cxnId="{E230A2E4-0DC3-4E43-9C52-0EDC7B71D479}">
      <dgm:prSet/>
      <dgm:spPr/>
      <dgm:t>
        <a:bodyPr/>
        <a:lstStyle/>
        <a:p>
          <a:endParaRPr lang="en-US"/>
        </a:p>
      </dgm:t>
    </dgm:pt>
    <dgm:pt modelId="{41B2A11F-13D0-49F2-A40B-FA87D58C85E7}" type="pres">
      <dgm:prSet presAssocID="{C6B72E37-3547-4517-B0E7-4C5577811A63}" presName="arrowDiagram" presStyleCnt="0">
        <dgm:presLayoutVars>
          <dgm:chMax val="5"/>
          <dgm:dir/>
          <dgm:resizeHandles val="exact"/>
        </dgm:presLayoutVars>
      </dgm:prSet>
      <dgm:spPr/>
    </dgm:pt>
    <dgm:pt modelId="{4759E260-1390-4EC1-85FE-7DB2D93E984A}" type="pres">
      <dgm:prSet presAssocID="{C6B72E37-3547-4517-B0E7-4C5577811A63}" presName="arrow" presStyleLbl="bgShp" presStyleIdx="0" presStyleCnt="1" custScaleX="90203" custLinFactNeighborX="-25130" custLinFactNeighborY="269"/>
      <dgm:spPr/>
    </dgm:pt>
    <dgm:pt modelId="{D1842939-D047-4B1C-906D-CE3594ADA058}" type="pres">
      <dgm:prSet presAssocID="{C6B72E37-3547-4517-B0E7-4C5577811A63}" presName="arrowDiagram4" presStyleCnt="0"/>
      <dgm:spPr/>
    </dgm:pt>
    <dgm:pt modelId="{B7CCF567-57DE-4860-96CF-46CF9B0D2CA0}" type="pres">
      <dgm:prSet presAssocID="{FA47B15D-A5CC-4321-B3BD-E3D7139913FB}" presName="bullet4a" presStyleLbl="node1" presStyleIdx="0" presStyleCnt="4" custLinFactX="-406339" custLinFactNeighborX="-500000" custLinFactNeighborY="10861"/>
      <dgm:spPr/>
    </dgm:pt>
    <dgm:pt modelId="{6003097A-C49F-45D8-85BE-1652E5D0A3E1}" type="pres">
      <dgm:prSet presAssocID="{FA47B15D-A5CC-4321-B3BD-E3D7139913FB}" presName="textBox4a" presStyleLbl="revTx" presStyleIdx="0" presStyleCnt="4" custScaleX="435514" custScaleY="71118" custLinFactNeighborX="49547" custLinFactNeighborY="-12955">
        <dgm:presLayoutVars>
          <dgm:bulletEnabled val="1"/>
        </dgm:presLayoutVars>
      </dgm:prSet>
      <dgm:spPr/>
    </dgm:pt>
    <dgm:pt modelId="{9F67CA0F-E3A8-48D4-A0DF-A4FE476FC0B6}" type="pres">
      <dgm:prSet presAssocID="{50666245-341C-4D6E-9D30-62322027E63D}" presName="bullet4b" presStyleLbl="node1" presStyleIdx="1" presStyleCnt="4" custLinFactX="-225365" custLinFactNeighborX="-300000" custLinFactNeighborY="-20487"/>
      <dgm:spPr/>
    </dgm:pt>
    <dgm:pt modelId="{D74FD1DE-F148-4504-A00F-E22F38544CF0}" type="pres">
      <dgm:prSet presAssocID="{50666245-341C-4D6E-9D30-62322027E63D}" presName="textBox4b" presStyleLbl="revTx" presStyleIdx="1" presStyleCnt="4" custScaleX="164471" custScaleY="55122" custLinFactNeighborX="-64934" custLinFactNeighborY="-18246">
        <dgm:presLayoutVars>
          <dgm:bulletEnabled val="1"/>
        </dgm:presLayoutVars>
      </dgm:prSet>
      <dgm:spPr/>
    </dgm:pt>
    <dgm:pt modelId="{03CD34B1-D676-4C4B-997F-E96E3B02D1CE}" type="pres">
      <dgm:prSet presAssocID="{1ED0652B-7737-41FA-A8B7-2BBDE4155E0E}" presName="bullet4c" presStyleLbl="node1" presStyleIdx="2" presStyleCnt="4" custLinFactX="-200000" custLinFactNeighborX="-233547" custLinFactNeighborY="6344"/>
      <dgm:spPr/>
    </dgm:pt>
    <dgm:pt modelId="{D614AD20-2EB8-4F9F-9A64-66B8812CDECD}" type="pres">
      <dgm:prSet presAssocID="{1ED0652B-7737-41FA-A8B7-2BBDE4155E0E}" presName="textBox4c" presStyleLbl="revTx" presStyleIdx="2" presStyleCnt="4" custScaleX="142148" custScaleY="34037" custLinFactNeighborX="-84603" custLinFactNeighborY="-28051">
        <dgm:presLayoutVars>
          <dgm:bulletEnabled val="1"/>
        </dgm:presLayoutVars>
      </dgm:prSet>
      <dgm:spPr/>
    </dgm:pt>
    <dgm:pt modelId="{49212A53-69EB-41FF-B393-B629AC661C79}" type="pres">
      <dgm:prSet presAssocID="{52D218BF-9305-4A89-8ECE-900246F8E351}" presName="bullet4d" presStyleLbl="node1" presStyleIdx="3" presStyleCnt="4" custLinFactX="-102534" custLinFactNeighborX="-200000" custLinFactNeighborY="-10443"/>
      <dgm:spPr/>
    </dgm:pt>
    <dgm:pt modelId="{7744FA73-3671-4A49-BD98-0029E1DEC3A4}" type="pres">
      <dgm:prSet presAssocID="{52D218BF-9305-4A89-8ECE-900246F8E351}" presName="textBox4d" presStyleLbl="revTx" presStyleIdx="3" presStyleCnt="4" custScaleX="201603" custScaleY="34405" custLinFactNeighborX="-49147" custLinFactNeighborY="-28267">
        <dgm:presLayoutVars>
          <dgm:bulletEnabled val="1"/>
        </dgm:presLayoutVars>
      </dgm:prSet>
      <dgm:spPr/>
    </dgm:pt>
  </dgm:ptLst>
  <dgm:cxnLst>
    <dgm:cxn modelId="{F65ADD15-6F96-450A-A953-6C83F3D8D330}" type="presOf" srcId="{FA47B15D-A5CC-4321-B3BD-E3D7139913FB}" destId="{6003097A-C49F-45D8-85BE-1652E5D0A3E1}" srcOrd="0" destOrd="0" presId="urn:microsoft.com/office/officeart/2005/8/layout/arrow2"/>
    <dgm:cxn modelId="{BEF8D225-4D74-4826-A3D1-FBBAF4421546}" type="presOf" srcId="{52D218BF-9305-4A89-8ECE-900246F8E351}" destId="{7744FA73-3671-4A49-BD98-0029E1DEC3A4}" srcOrd="0" destOrd="0" presId="urn:microsoft.com/office/officeart/2005/8/layout/arrow2"/>
    <dgm:cxn modelId="{F596DB61-5366-4844-A761-FAE6F411A53E}" srcId="{C6B72E37-3547-4517-B0E7-4C5577811A63}" destId="{FA47B15D-A5CC-4321-B3BD-E3D7139913FB}" srcOrd="0" destOrd="0" parTransId="{20C8ACD9-5D28-4CA6-A948-A02DA401DDBC}" sibTransId="{A99EF3D3-D667-4305-A486-B0F841D4983A}"/>
    <dgm:cxn modelId="{7DA027AB-0AE7-4B96-A90E-021D6E8CDF3F}" type="presOf" srcId="{1ED0652B-7737-41FA-A8B7-2BBDE4155E0E}" destId="{D614AD20-2EB8-4F9F-9A64-66B8812CDECD}" srcOrd="0" destOrd="0" presId="urn:microsoft.com/office/officeart/2005/8/layout/arrow2"/>
    <dgm:cxn modelId="{C749BEAE-FAFC-4A1C-B80A-586CF6246CEC}" type="presOf" srcId="{50666245-341C-4D6E-9D30-62322027E63D}" destId="{D74FD1DE-F148-4504-A00F-E22F38544CF0}" srcOrd="0" destOrd="0" presId="urn:microsoft.com/office/officeart/2005/8/layout/arrow2"/>
    <dgm:cxn modelId="{F23897B9-2993-421F-B720-206930B987C9}" srcId="{C6B72E37-3547-4517-B0E7-4C5577811A63}" destId="{1ED0652B-7737-41FA-A8B7-2BBDE4155E0E}" srcOrd="2" destOrd="0" parTransId="{B19EC08B-A470-4DD5-8CBC-63E7F44869CF}" sibTransId="{48BD9E3D-F7AC-4B00-8522-0E41F11BC828}"/>
    <dgm:cxn modelId="{851C29DB-D0AA-4574-A0FF-F248F9FAFAEB}" srcId="{C6B72E37-3547-4517-B0E7-4C5577811A63}" destId="{50666245-341C-4D6E-9D30-62322027E63D}" srcOrd="1" destOrd="0" parTransId="{7059AB83-282C-4992-9C6E-5CB3810330D5}" sibTransId="{6959BA00-6251-4AAF-95BC-258455AFF1B8}"/>
    <dgm:cxn modelId="{E230A2E4-0DC3-4E43-9C52-0EDC7B71D479}" srcId="{C6B72E37-3547-4517-B0E7-4C5577811A63}" destId="{52D218BF-9305-4A89-8ECE-900246F8E351}" srcOrd="3" destOrd="0" parTransId="{8CAF5C6E-33D6-45A7-8265-84BA4A45445C}" sibTransId="{6301748A-BA8F-42F0-8FD7-0DA26605E64D}"/>
    <dgm:cxn modelId="{0E1C7BE9-3A8B-46AD-B51C-054CC5E76EF5}" type="presOf" srcId="{C6B72E37-3547-4517-B0E7-4C5577811A63}" destId="{41B2A11F-13D0-49F2-A40B-FA87D58C85E7}" srcOrd="0" destOrd="0" presId="urn:microsoft.com/office/officeart/2005/8/layout/arrow2"/>
    <dgm:cxn modelId="{E9B158A0-B966-4DBB-A97E-26A8E58E702A}" type="presParOf" srcId="{41B2A11F-13D0-49F2-A40B-FA87D58C85E7}" destId="{4759E260-1390-4EC1-85FE-7DB2D93E984A}" srcOrd="0" destOrd="0" presId="urn:microsoft.com/office/officeart/2005/8/layout/arrow2"/>
    <dgm:cxn modelId="{B4AFE776-8651-40A1-920E-C5B1E0CE2779}" type="presParOf" srcId="{41B2A11F-13D0-49F2-A40B-FA87D58C85E7}" destId="{D1842939-D047-4B1C-906D-CE3594ADA058}" srcOrd="1" destOrd="0" presId="urn:microsoft.com/office/officeart/2005/8/layout/arrow2"/>
    <dgm:cxn modelId="{1C914EE2-1596-4869-91FE-4C9FE89A8C81}" type="presParOf" srcId="{D1842939-D047-4B1C-906D-CE3594ADA058}" destId="{B7CCF567-57DE-4860-96CF-46CF9B0D2CA0}" srcOrd="0" destOrd="0" presId="urn:microsoft.com/office/officeart/2005/8/layout/arrow2"/>
    <dgm:cxn modelId="{FC348A72-2284-4A24-B6CF-5CBC2B99FB05}" type="presParOf" srcId="{D1842939-D047-4B1C-906D-CE3594ADA058}" destId="{6003097A-C49F-45D8-85BE-1652E5D0A3E1}" srcOrd="1" destOrd="0" presId="urn:microsoft.com/office/officeart/2005/8/layout/arrow2"/>
    <dgm:cxn modelId="{D3AECEBD-9282-4E7D-A468-970DEAA829EF}" type="presParOf" srcId="{D1842939-D047-4B1C-906D-CE3594ADA058}" destId="{9F67CA0F-E3A8-48D4-A0DF-A4FE476FC0B6}" srcOrd="2" destOrd="0" presId="urn:microsoft.com/office/officeart/2005/8/layout/arrow2"/>
    <dgm:cxn modelId="{98D8AF39-766C-44B7-A053-D3F51938D820}" type="presParOf" srcId="{D1842939-D047-4B1C-906D-CE3594ADA058}" destId="{D74FD1DE-F148-4504-A00F-E22F38544CF0}" srcOrd="3" destOrd="0" presId="urn:microsoft.com/office/officeart/2005/8/layout/arrow2"/>
    <dgm:cxn modelId="{A5400C28-38E4-4B37-A852-328D96489694}" type="presParOf" srcId="{D1842939-D047-4B1C-906D-CE3594ADA058}" destId="{03CD34B1-D676-4C4B-997F-E96E3B02D1CE}" srcOrd="4" destOrd="0" presId="urn:microsoft.com/office/officeart/2005/8/layout/arrow2"/>
    <dgm:cxn modelId="{97A58DE5-15CF-4C8B-8249-A9C8D3AE9F50}" type="presParOf" srcId="{D1842939-D047-4B1C-906D-CE3594ADA058}" destId="{D614AD20-2EB8-4F9F-9A64-66B8812CDECD}" srcOrd="5" destOrd="0" presId="urn:microsoft.com/office/officeart/2005/8/layout/arrow2"/>
    <dgm:cxn modelId="{D84C97C1-FD23-48E9-AEEC-9FBB3E9C97EB}" type="presParOf" srcId="{D1842939-D047-4B1C-906D-CE3594ADA058}" destId="{49212A53-69EB-41FF-B393-B629AC661C79}" srcOrd="6" destOrd="0" presId="urn:microsoft.com/office/officeart/2005/8/layout/arrow2"/>
    <dgm:cxn modelId="{3CEF6AE8-8CF3-43C0-9D38-40572FC89EBE}" type="presParOf" srcId="{D1842939-D047-4B1C-906D-CE3594ADA058}" destId="{7744FA73-3671-4A49-BD98-0029E1DEC3A4}"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9E260-1390-4EC1-85FE-7DB2D93E984A}">
      <dsp:nvSpPr>
        <dsp:cNvPr id="0" name=""/>
        <dsp:cNvSpPr/>
      </dsp:nvSpPr>
      <dsp:spPr>
        <a:xfrm>
          <a:off x="62519" y="0"/>
          <a:ext cx="6132966" cy="424942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CF567-57DE-4860-96CF-46CF9B0D2CA0}">
      <dsp:nvSpPr>
        <dsp:cNvPr id="0" name=""/>
        <dsp:cNvSpPr/>
      </dsp:nvSpPr>
      <dsp:spPr>
        <a:xfrm>
          <a:off x="690461" y="3176852"/>
          <a:ext cx="156378" cy="15637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03097A-C49F-45D8-85BE-1652E5D0A3E1}">
      <dsp:nvSpPr>
        <dsp:cNvPr id="0" name=""/>
        <dsp:cNvSpPr/>
      </dsp:nvSpPr>
      <dsp:spPr>
        <a:xfrm>
          <a:off x="811613" y="3253086"/>
          <a:ext cx="5063465" cy="719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862" tIns="0" rIns="0" bIns="0" numCol="1" spcCol="1270" anchor="t" anchorCtr="0">
          <a:noAutofit/>
        </a:bodyPr>
        <a:lstStyle/>
        <a:p>
          <a:pPr marL="0" lvl="0" indent="0" algn="l" defTabSz="1333500">
            <a:lnSpc>
              <a:spcPct val="90000"/>
            </a:lnSpc>
            <a:spcBef>
              <a:spcPct val="0"/>
            </a:spcBef>
            <a:spcAft>
              <a:spcPts val="300"/>
            </a:spcAft>
            <a:buNone/>
          </a:pPr>
          <a:r>
            <a:rPr lang="en-US" sz="3000" kern="1200">
              <a:latin typeface="Calibri" panose="020F0502020204030204" pitchFamily="34" charset="0"/>
              <a:cs typeface="Calibri" panose="020F0502020204030204" pitchFamily="34" charset="0"/>
            </a:rPr>
            <a:t>1990</a:t>
          </a:r>
        </a:p>
        <a:p>
          <a:pPr marL="0" lvl="0" indent="0" algn="l" defTabSz="1333500">
            <a:lnSpc>
              <a:spcPct val="90000"/>
            </a:lnSpc>
            <a:spcBef>
              <a:spcPct val="0"/>
            </a:spcBef>
            <a:spcAft>
              <a:spcPts val="300"/>
            </a:spcAft>
            <a:buNone/>
          </a:pPr>
          <a:r>
            <a:rPr lang="en-US" sz="2000" i="0" kern="1200">
              <a:solidFill>
                <a:schemeClr val="bg2">
                  <a:lumMod val="50000"/>
                </a:schemeClr>
              </a:solidFill>
              <a:effectLst/>
              <a:latin typeface="Calibri Light" panose="020F0302020204030204" pitchFamily="34" charset="0"/>
              <a:cs typeface="Calibri Light" panose="020F0302020204030204" pitchFamily="34" charset="0"/>
            </a:rPr>
            <a:t>Robert Gentleman và Ross Ihaka</a:t>
          </a:r>
          <a:endParaRPr lang="en-US" sz="2000" kern="1200">
            <a:latin typeface="Calibri" panose="020F0502020204030204" pitchFamily="34" charset="0"/>
            <a:cs typeface="Calibri" panose="020F0502020204030204" pitchFamily="34" charset="0"/>
          </a:endParaRPr>
        </a:p>
      </dsp:txBody>
      <dsp:txXfrm>
        <a:off x="811613" y="3253086"/>
        <a:ext cx="5063465" cy="719260"/>
      </dsp:txXfrm>
    </dsp:sp>
    <dsp:sp modelId="{9F67CA0F-E3A8-48D4-A0DF-A4FE476FC0B6}">
      <dsp:nvSpPr>
        <dsp:cNvPr id="0" name=""/>
        <dsp:cNvSpPr/>
      </dsp:nvSpPr>
      <dsp:spPr>
        <a:xfrm>
          <a:off x="1783834" y="2115736"/>
          <a:ext cx="271962" cy="271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4FD1DE-F148-4504-A00F-E22F38544CF0}">
      <dsp:nvSpPr>
        <dsp:cNvPr id="0" name=""/>
        <dsp:cNvSpPr/>
      </dsp:nvSpPr>
      <dsp:spPr>
        <a:xfrm>
          <a:off x="1961222" y="2388862"/>
          <a:ext cx="2348325" cy="1070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07" tIns="0" rIns="0" bIns="0" numCol="1" spcCol="1270" anchor="t" anchorCtr="0">
          <a:noAutofit/>
        </a:bodyPr>
        <a:lstStyle/>
        <a:p>
          <a:pPr marL="0" lvl="0" indent="0" algn="l" defTabSz="1333500">
            <a:lnSpc>
              <a:spcPct val="90000"/>
            </a:lnSpc>
            <a:spcBef>
              <a:spcPct val="0"/>
            </a:spcBef>
            <a:spcAft>
              <a:spcPts val="300"/>
            </a:spcAft>
            <a:buNone/>
          </a:pPr>
          <a:r>
            <a:rPr lang="en-US" sz="3000" kern="1200">
              <a:latin typeface="Calibri" panose="020F0502020204030204" pitchFamily="34" charset="0"/>
              <a:cs typeface="Calibri" panose="020F0502020204030204" pitchFamily="34" charset="0"/>
            </a:rPr>
            <a:t>1995</a:t>
          </a:r>
        </a:p>
        <a:p>
          <a:pPr marL="0" lvl="0" indent="0" algn="l" defTabSz="1333500">
            <a:lnSpc>
              <a:spcPct val="90000"/>
            </a:lnSpc>
            <a:spcBef>
              <a:spcPct val="0"/>
            </a:spcBef>
            <a:spcAft>
              <a:spcPts val="300"/>
            </a:spcAft>
            <a:buNone/>
          </a:pPr>
          <a:r>
            <a:rPr lang="en-US" sz="2000" kern="1200">
              <a:latin typeface="Calibri Light" panose="020F0302020204030204" pitchFamily="34" charset="0"/>
              <a:cs typeface="Calibri Light" panose="020F0302020204030204" pitchFamily="34" charset="0"/>
            </a:rPr>
            <a:t>Dự án mã nguồn mở</a:t>
          </a:r>
        </a:p>
      </dsp:txBody>
      <dsp:txXfrm>
        <a:off x="1961222" y="2388862"/>
        <a:ext cx="2348325" cy="1070460"/>
      </dsp:txXfrm>
    </dsp:sp>
    <dsp:sp modelId="{03CD34B1-D676-4C4B-997F-E96E3B02D1CE}">
      <dsp:nvSpPr>
        <dsp:cNvPr id="0" name=""/>
        <dsp:cNvSpPr/>
      </dsp:nvSpPr>
      <dsp:spPr>
        <a:xfrm>
          <a:off x="3061149" y="1465963"/>
          <a:ext cx="360350" cy="36035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14AD20-2EB8-4F9F-9A64-66B8812CDECD}">
      <dsp:nvSpPr>
        <dsp:cNvPr id="0" name=""/>
        <dsp:cNvSpPr/>
      </dsp:nvSpPr>
      <dsp:spPr>
        <a:xfrm>
          <a:off x="3294753" y="1752760"/>
          <a:ext cx="2029596" cy="893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942" tIns="0" rIns="0" bIns="0" numCol="1" spcCol="1270" anchor="t" anchorCtr="0">
          <a:noAutofit/>
        </a:bodyPr>
        <a:lstStyle/>
        <a:p>
          <a:pPr marL="0" lvl="0" indent="0" algn="l" defTabSz="1333500">
            <a:lnSpc>
              <a:spcPct val="90000"/>
            </a:lnSpc>
            <a:spcBef>
              <a:spcPct val="0"/>
            </a:spcBef>
            <a:spcAft>
              <a:spcPts val="300"/>
            </a:spcAft>
            <a:buNone/>
          </a:pPr>
          <a:r>
            <a:rPr lang="en-US" sz="3000" kern="1200">
              <a:latin typeface="Calibri" panose="020F0502020204030204" pitchFamily="34" charset="0"/>
              <a:cs typeface="Calibri" panose="020F0502020204030204" pitchFamily="34" charset="0"/>
            </a:rPr>
            <a:t>1997</a:t>
          </a:r>
        </a:p>
        <a:p>
          <a:pPr marL="0" lvl="0" indent="0" algn="l" defTabSz="1333500">
            <a:lnSpc>
              <a:spcPct val="90000"/>
            </a:lnSpc>
            <a:spcBef>
              <a:spcPct val="0"/>
            </a:spcBef>
            <a:spcAft>
              <a:spcPts val="300"/>
            </a:spcAft>
            <a:buNone/>
          </a:pPr>
          <a:r>
            <a:rPr lang="en-US" sz="2000" kern="1200">
              <a:latin typeface="Calibri Light" panose="020F0302020204030204" pitchFamily="34" charset="0"/>
              <a:cs typeface="Calibri Light" panose="020F0302020204030204" pitchFamily="34" charset="0"/>
            </a:rPr>
            <a:t>R Core Group</a:t>
          </a:r>
        </a:p>
      </dsp:txBody>
      <dsp:txXfrm>
        <a:off x="3294753" y="1752760"/>
        <a:ext cx="2029596" cy="893859"/>
      </dsp:txXfrm>
    </dsp:sp>
    <dsp:sp modelId="{49212A53-69EB-41FF-B393-B629AC661C79}">
      <dsp:nvSpPr>
        <dsp:cNvPr id="0" name=""/>
        <dsp:cNvSpPr/>
      </dsp:nvSpPr>
      <dsp:spPr>
        <a:xfrm>
          <a:off x="4699594" y="910806"/>
          <a:ext cx="482734" cy="4827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4FA73-3671-4A49-BD98-0029E1DEC3A4}">
      <dsp:nvSpPr>
        <dsp:cNvPr id="0" name=""/>
        <dsp:cNvSpPr/>
      </dsp:nvSpPr>
      <dsp:spPr>
        <a:xfrm>
          <a:off x="4974326" y="1340622"/>
          <a:ext cx="2878497" cy="1048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791" tIns="0" rIns="0" bIns="0" numCol="1" spcCol="1270" anchor="t" anchorCtr="0">
          <a:noAutofit/>
        </a:bodyPr>
        <a:lstStyle/>
        <a:p>
          <a:pPr marL="0" lvl="0" indent="0" algn="l" defTabSz="1333500">
            <a:lnSpc>
              <a:spcPct val="90000"/>
            </a:lnSpc>
            <a:spcBef>
              <a:spcPct val="0"/>
            </a:spcBef>
            <a:spcAft>
              <a:spcPts val="300"/>
            </a:spcAft>
            <a:buNone/>
          </a:pPr>
          <a:r>
            <a:rPr lang="en-US" sz="3000" kern="1200">
              <a:latin typeface="Calibri" panose="020F0502020204030204" pitchFamily="34" charset="0"/>
              <a:cs typeface="Calibri" panose="020F0502020204030204" pitchFamily="34" charset="0"/>
            </a:rPr>
            <a:t>2000</a:t>
          </a:r>
        </a:p>
        <a:p>
          <a:pPr marL="0" lvl="0" indent="0" algn="l" defTabSz="1333500">
            <a:lnSpc>
              <a:spcPct val="90000"/>
            </a:lnSpc>
            <a:spcBef>
              <a:spcPct val="0"/>
            </a:spcBef>
            <a:spcAft>
              <a:spcPts val="300"/>
            </a:spcAft>
            <a:buNone/>
          </a:pPr>
          <a:r>
            <a:rPr lang="en-US" sz="2000" kern="1200">
              <a:latin typeface="Calibri Light" panose="020F0302020204030204" pitchFamily="34" charset="0"/>
              <a:cs typeface="Calibri Light" panose="020F0302020204030204" pitchFamily="34" charset="0"/>
            </a:rPr>
            <a:t>Bản phát hành đầu tiên</a:t>
          </a:r>
        </a:p>
      </dsp:txBody>
      <dsp:txXfrm>
        <a:off x="4974326" y="1340622"/>
        <a:ext cx="2878497" cy="104826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1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087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222222"/>
                </a:solidFill>
                <a:effectLst/>
                <a:latin typeface="Source Sans Pro" panose="020B0503030403020204" pitchFamily="34" charset="0"/>
              </a:rPr>
              <a:t>Hình ảnh dưới đây mô tả đường cong học tập so với khả năng kinh doanh mà một ngôn ngữ mang lại. Mối quan hệ tiêu cực ngụ ý rằng không có bữa trưa miễn phí. Nếu bạn muốn đưa ra cái nhìn sâu sắc nhất từ ​​dữ liệu, thì bạn cần dành thời gian tìm hiểu công cụ thích hợp, đó là R.</a:t>
            </a:r>
            <a:endParaRPr lang="en-US" b="0" i="0">
              <a:solidFill>
                <a:srgbClr val="222222"/>
              </a:solidFill>
              <a:effectLst/>
              <a:latin typeface="Source Sans Pro" panose="020B0503030403020204" pitchFamily="34" charset="0"/>
            </a:endParaRPr>
          </a:p>
          <a:p>
            <a:pPr algn="l"/>
            <a:r>
              <a:rPr lang="vi-VN" b="0" i="0">
                <a:solidFill>
                  <a:srgbClr val="222222"/>
                </a:solidFill>
                <a:effectLst/>
                <a:latin typeface="Source Sans Pro" panose="020B0503030403020204" pitchFamily="34" charset="0"/>
              </a:rPr>
              <a:t>Ở trên cùng bên trái của biểu đồ, bạn có thể thấy Excel và PowerBI. Hai công cụ này rất đơn giản để học nhưng không mang lại khả năng kinh doanh vượt trội, đặc biệt là về mặt mô hình hóa. Ở giữa, bạn có thể thấy Python và SAS. SAS là một công cụ chuyên dụng để chạy phân tích thống kê cho doanh nghiệp, nhưng nó không miễn phí. SAS là một phần mềm nhấp và chạy. Tuy nhiên, Python là một ngôn ngữ có đường cong học tập đơn điệu. Python là một công cụ tuyệt vời để triển khai Học máy và AI nhưng thiếu các tính năng giao tiếp. Với một đường cong học tập giống hệt nhau, R là sự cân bằng tốt giữa việc triển khai và phân tích dữ liệu.</a:t>
            </a:r>
          </a:p>
          <a:p>
            <a:pPr algn="l"/>
            <a:r>
              <a:rPr lang="vi-VN" b="0" i="0">
                <a:solidFill>
                  <a:srgbClr val="222222"/>
                </a:solidFill>
                <a:effectLst/>
                <a:latin typeface="Source Sans Pro" panose="020B0503030403020204" pitchFamily="34" charset="0"/>
              </a:rPr>
              <a:t>Khi nói đến trực quan hóa dữ liệu (DataViz), bạn có thể đã nghe nói về Tableau. Không nghi ngờ gì nữa, Tableau là một công cụ tuyệt vời để khám phá các mẫu thông qua đồ thị và biểu đồ. Bên cạnh đó, việc học Tableau không tốn nhiều thời gian. Một vấn đề lớn với trực quan hóa dữ liệu là bạn có thể không bao giờ tìm thấy một mẫu hoặc chỉ tạo ra nhiều biểu đồ vô dụng. Tableau là một công cụ tốt để hình dung nhanh dữ liệu hoặc Business Intelligence. Khi nói đến thống kê và công cụ ra quyết định, R thích hợp hơn.</a:t>
            </a:r>
          </a:p>
          <a:p>
            <a:endParaRPr lang="en-US"/>
          </a:p>
        </p:txBody>
      </p:sp>
    </p:spTree>
    <p:extLst>
      <p:ext uri="{BB962C8B-B14F-4D97-AF65-F5344CB8AC3E}">
        <p14:creationId xmlns:p14="http://schemas.microsoft.com/office/powerpoint/2010/main" val="3778657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4A4A4A"/>
                </a:solidFill>
                <a:effectLst/>
                <a:latin typeface="Open Sans" panose="020B0606030504020204" pitchFamily="34" charset="0"/>
              </a:rPr>
              <a:t>Linux, Mac hay Windows.</a:t>
            </a:r>
          </a:p>
          <a:p>
            <a:r>
              <a:rPr lang="en-US" b="0" i="0" err="1">
                <a:solidFill>
                  <a:srgbClr val="4A4A4A"/>
                </a:solidFill>
                <a:effectLst/>
                <a:latin typeface="Open Sans" panose="020B0606030504020204" pitchFamily="34" charset="0"/>
              </a:rPr>
              <a:t>Toàn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diện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có</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đầy</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đủ</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các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gói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thư</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viện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hỗ</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trợ</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cho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bất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kỳ</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vấn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đề</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phân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tích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thống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kê</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nào</a:t>
            </a:r>
            <a:r>
              <a:rPr lang="en-US" b="0" i="0">
                <a:solidFill>
                  <a:srgbClr val="4A4A4A"/>
                </a:solidFill>
                <a:effectLst/>
                <a:latin typeface="Open Sans" panose="020B0606030504020204" pitchFamily="34" charset="0"/>
              </a:rPr>
              <a:t>, Khoa </a:t>
            </a:r>
            <a:r>
              <a:rPr lang="en-US" b="0" i="0" err="1">
                <a:solidFill>
                  <a:srgbClr val="4A4A4A"/>
                </a:solidFill>
                <a:effectLst/>
                <a:latin typeface="Open Sans" panose="020B0606030504020204" pitchFamily="34" charset="0"/>
              </a:rPr>
              <a:t>học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dữ</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liệu</a:t>
            </a:r>
            <a:r>
              <a:rPr lang="en-US" b="0" i="0">
                <a:solidFill>
                  <a:srgbClr val="4A4A4A"/>
                </a:solidFill>
                <a:effectLst/>
                <a:latin typeface="Open Sans" panose="020B0606030504020204" pitchFamily="34" charset="0"/>
              </a:rPr>
              <a:t> hay </a:t>
            </a:r>
            <a:r>
              <a:rPr lang="en-US" b="0" i="0" err="1">
                <a:solidFill>
                  <a:srgbClr val="4A4A4A"/>
                </a:solidFill>
                <a:effectLst/>
                <a:latin typeface="Open Sans" panose="020B0606030504020204" pitchFamily="34" charset="0"/>
              </a:rPr>
              <a:t>mô</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hình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máy</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học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nào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Có</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thể</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tự</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tạo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gói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phù</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hợp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với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công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việc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cá</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nhân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Cộng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đồng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lớn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giúp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dễ</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nhận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được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sử</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trợ</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giúp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khi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gặp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vấn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đề</a:t>
            </a:r>
            <a:r>
              <a:rPr lang="en-US" b="0" i="0">
                <a:solidFill>
                  <a:srgbClr val="4A4A4A"/>
                </a:solidFill>
                <a:effectLst/>
                <a:latin typeface="Open Sans" panose="020B0606030504020204" pitchFamily="34" charset="0"/>
              </a:rPr>
              <a:t> hay </a:t>
            </a:r>
            <a:r>
              <a:rPr lang="en-US" b="0" i="0" err="1">
                <a:solidFill>
                  <a:srgbClr val="4A4A4A"/>
                </a:solidFill>
                <a:effectLst/>
                <a:latin typeface="Open Sans" panose="020B0606030504020204" pitchFamily="34" charset="0"/>
              </a:rPr>
              <a:t>muốn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tìm</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kiếm</a:t>
            </a:r>
            <a:r>
              <a:rPr lang="en-US" b="0" i="0">
                <a:solidFill>
                  <a:srgbClr val="4A4A4A"/>
                </a:solidFill>
                <a:effectLst/>
                <a:latin typeface="Open Sans" panose="020B0606030504020204" pitchFamily="34" charset="0"/>
              </a:rPr>
              <a:t>, chia </a:t>
            </a:r>
            <a:r>
              <a:rPr lang="en-US" b="0" i="0" err="1">
                <a:solidFill>
                  <a:srgbClr val="4A4A4A"/>
                </a:solidFill>
                <a:effectLst/>
                <a:latin typeface="Open Sans" panose="020B0606030504020204" pitchFamily="34" charset="0"/>
              </a:rPr>
              <a:t>sẻ</a:t>
            </a:r>
            <a:r>
              <a:rPr lang="en-US" b="0" i="0">
                <a:solidFill>
                  <a:srgbClr val="4A4A4A"/>
                </a:solidFill>
                <a:effectLst/>
                <a:latin typeface="Open Sans" panose="020B0606030504020204" pitchFamily="34" charset="0"/>
              </a:rPr>
              <a:t> ý </a:t>
            </a:r>
            <a:r>
              <a:rPr lang="en-US" b="0" i="0" err="1">
                <a:solidFill>
                  <a:srgbClr val="4A4A4A"/>
                </a:solidFill>
                <a:effectLst/>
                <a:latin typeface="Open Sans" panose="020B0606030504020204" pitchFamily="34" charset="0"/>
              </a:rPr>
              <a:t>tưởng</a:t>
            </a:r>
            <a:endParaRPr lang="en-US" b="0" i="0">
              <a:solidFill>
                <a:srgbClr val="4A4A4A"/>
              </a:solidFill>
              <a:effectLst/>
              <a:latin typeface="Open Sans" panose="020B0606030504020204" pitchFamily="34" charset="0"/>
            </a:endParaRPr>
          </a:p>
          <a:p>
            <a:r>
              <a:rPr lang="en-US" b="0" i="0">
                <a:solidFill>
                  <a:srgbClr val="4A4A4A"/>
                </a:solidFill>
                <a:effectLst/>
                <a:latin typeface="Open Sans" panose="020B0606030504020204" pitchFamily="34" charset="0"/>
              </a:rPr>
              <a:t>R </a:t>
            </a:r>
            <a:r>
              <a:rPr lang="en-US" b="0" i="0" err="1">
                <a:solidFill>
                  <a:srgbClr val="4A4A4A"/>
                </a:solidFill>
                <a:effectLst/>
                <a:latin typeface="Open Sans" panose="020B0606030504020204" pitchFamily="34" charset="0"/>
              </a:rPr>
              <a:t>linh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hoạt</a:t>
            </a:r>
            <a:r>
              <a:rPr lang="en-US" b="0" i="0">
                <a:solidFill>
                  <a:srgbClr val="4A4A4A"/>
                </a:solidFill>
                <a:effectLst/>
                <a:latin typeface="Open Sans" panose="020B0606030504020204" pitchFamily="34" charset="0"/>
              </a:rPr>
              <a:t> ỏ </a:t>
            </a:r>
            <a:r>
              <a:rPr lang="en-US" b="0" i="0" err="1">
                <a:solidFill>
                  <a:srgbClr val="4A4A4A"/>
                </a:solidFill>
                <a:effectLst/>
                <a:latin typeface="Open Sans" panose="020B0606030504020204" pitchFamily="34" charset="0"/>
              </a:rPr>
              <a:t>nhiều</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mặt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như</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cấu</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trúc</a:t>
            </a:r>
            <a:r>
              <a:rPr lang="en-US" b="0" i="0">
                <a:solidFill>
                  <a:srgbClr val="4A4A4A"/>
                </a:solidFill>
                <a:effectLst/>
                <a:latin typeface="Open Sans" panose="020B0606030504020204" pitchFamily="34" charset="0"/>
              </a:rPr>
              <a:t> vector. </a:t>
            </a:r>
            <a:r>
              <a:rPr lang="en-US" b="0" i="0" err="1">
                <a:solidFill>
                  <a:srgbClr val="4A4A4A"/>
                </a:solidFill>
                <a:effectLst/>
                <a:latin typeface="Open Sans" panose="020B0606030504020204" pitchFamily="34" charset="0"/>
              </a:rPr>
              <a:t>Dễ</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dàng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kết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nói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với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các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phần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mềm</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khác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như</a:t>
            </a:r>
            <a:r>
              <a:rPr lang="en-US" b="0" i="0">
                <a:solidFill>
                  <a:srgbClr val="4A4A4A"/>
                </a:solidFill>
                <a:effectLst/>
                <a:latin typeface="Open Sans" panose="020B0606030504020204" pitchFamily="34" charset="0"/>
              </a:rPr>
              <a:t> Microsoft Excel </a:t>
            </a:r>
            <a:r>
              <a:rPr lang="en-US" b="0" i="0" err="1">
                <a:solidFill>
                  <a:srgbClr val="4A4A4A"/>
                </a:solidFill>
                <a:effectLst/>
                <a:latin typeface="Open Sans" panose="020B0606030504020204" pitchFamily="34" charset="0"/>
              </a:rPr>
              <a:t>mà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còn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cả</a:t>
            </a:r>
            <a:r>
              <a:rPr lang="en-US" b="0" i="0">
                <a:solidFill>
                  <a:srgbClr val="4A4A4A"/>
                </a:solidFill>
                <a:effectLst/>
                <a:latin typeface="Open Sans" panose="020B0606030504020204" pitchFamily="34" charset="0"/>
              </a:rPr>
              <a:t> Microsoft Access, MySQL, SQLite, Oracle, v.v. </a:t>
            </a:r>
            <a:r>
              <a:rPr lang="en-US" b="0" i="0" err="1">
                <a:solidFill>
                  <a:srgbClr val="4A4A4A"/>
                </a:solidFill>
                <a:effectLst/>
                <a:latin typeface="Open Sans" panose="020B0606030504020204" pitchFamily="34" charset="0"/>
              </a:rPr>
              <a:t>Biều</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đồ</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đa</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dạng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đẹp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dễ</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dàng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tạo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với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chất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lượng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tuyệt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vời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ấn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tượng</a:t>
            </a:r>
            <a:endParaRPr lang="en-US" b="0" i="0">
              <a:solidFill>
                <a:srgbClr val="4A4A4A"/>
              </a:solidFill>
              <a:effectLst/>
              <a:latin typeface="Open Sans" panose="020B0606030504020204" pitchFamily="34" charset="0"/>
            </a:endParaRPr>
          </a:p>
          <a:p>
            <a:r>
              <a:rPr lang="en-US" b="0" i="0" err="1">
                <a:solidFill>
                  <a:srgbClr val="4A4A4A"/>
                </a:solidFill>
                <a:effectLst/>
                <a:latin typeface="Open Sans" panose="020B0606030504020204" pitchFamily="34" charset="0"/>
              </a:rPr>
              <a:t>Được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sử</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dụng</a:t>
            </a:r>
            <a:r>
              <a:rPr lang="en-US" b="0" i="0">
                <a:solidFill>
                  <a:srgbClr val="4A4A4A"/>
                </a:solidFill>
                <a:effectLst/>
                <a:latin typeface="Open Sans" panose="020B0606030504020204" pitchFamily="34" charset="0"/>
              </a:rPr>
              <a:t> ở </a:t>
            </a:r>
            <a:r>
              <a:rPr lang="en-US" b="0" i="0" err="1">
                <a:solidFill>
                  <a:srgbClr val="4A4A4A"/>
                </a:solidFill>
                <a:effectLst/>
                <a:latin typeface="Open Sans" panose="020B0606030504020204" pitchFamily="34" charset="0"/>
              </a:rPr>
              <a:t>nhiều</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công</a:t>
            </a:r>
            <a:r>
              <a:rPr lang="en-US" b="0" i="0">
                <a:solidFill>
                  <a:srgbClr val="4A4A4A"/>
                </a:solidFill>
                <a:effectLst/>
                <a:latin typeface="Open Sans" panose="020B0606030504020204" pitchFamily="34" charset="0"/>
              </a:rPr>
              <a:t> ty </a:t>
            </a:r>
            <a:r>
              <a:rPr lang="en-US" b="0" i="0" err="1">
                <a:solidFill>
                  <a:srgbClr val="4A4A4A"/>
                </a:solidFill>
                <a:effectLst/>
                <a:latin typeface="Open Sans" panose="020B0606030504020204" pitchFamily="34" charset="0"/>
              </a:rPr>
              <a:t>hàng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đầu</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nhiều</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ngành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nghề</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được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trình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bày</a:t>
            </a:r>
            <a:r>
              <a:rPr lang="en-US" b="0" i="0">
                <a:solidFill>
                  <a:srgbClr val="4A4A4A"/>
                </a:solidFill>
                <a:effectLst/>
                <a:latin typeface="Open Sans" panose="020B0606030504020204" pitchFamily="34" charset="0"/>
              </a:rPr>
              <a:t> ở </a:t>
            </a:r>
            <a:r>
              <a:rPr lang="en-US" b="0" i="0" err="1">
                <a:solidFill>
                  <a:srgbClr val="4A4A4A"/>
                </a:solidFill>
                <a:effectLst/>
                <a:latin typeface="Open Sans" panose="020B0606030504020204" pitchFamily="34" charset="0"/>
              </a:rPr>
              <a:t>phần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trên</a:t>
            </a:r>
            <a:endParaRPr lang="en-US" b="0" i="0">
              <a:solidFill>
                <a:srgbClr val="4A4A4A"/>
              </a:solidFill>
              <a:effectLst/>
              <a:latin typeface="Open Sans" panose="020B0606030504020204" pitchFamily="34" charset="0"/>
            </a:endParaRPr>
          </a:p>
          <a:p>
            <a:r>
              <a:rPr lang="en-US" b="0" i="0" err="1">
                <a:solidFill>
                  <a:srgbClr val="4A4A4A"/>
                </a:solidFill>
                <a:effectLst/>
                <a:latin typeface="Open Sans" panose="020B0606030504020204" pitchFamily="34" charset="0"/>
              </a:rPr>
              <a:t>Cơ</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hội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nghề</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nghiệp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trong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thời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buổi</a:t>
            </a:r>
            <a:r>
              <a:rPr lang="en-US" b="0" i="0">
                <a:solidFill>
                  <a:srgbClr val="4A4A4A"/>
                </a:solidFill>
                <a:effectLst/>
                <a:latin typeface="Open Sans" panose="020B0606030504020204" pitchFamily="34" charset="0"/>
              </a:rPr>
              <a:t> big data </a:t>
            </a:r>
            <a:r>
              <a:rPr lang="en-US" b="0" i="0" err="1">
                <a:solidFill>
                  <a:srgbClr val="4A4A4A"/>
                </a:solidFill>
                <a:effectLst/>
                <a:latin typeface="Open Sans" panose="020B0606030504020204" pitchFamily="34" charset="0"/>
              </a:rPr>
              <a:t>phát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triển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thì</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việc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biết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một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ngon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ngữ</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phân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tích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như</a:t>
            </a:r>
            <a:r>
              <a:rPr lang="en-US" b="0" i="0">
                <a:solidFill>
                  <a:srgbClr val="4A4A4A"/>
                </a:solidFill>
                <a:effectLst/>
                <a:latin typeface="Open Sans" panose="020B0606030504020204" pitchFamily="34" charset="0"/>
              </a:rPr>
              <a:t> R </a:t>
            </a:r>
            <a:r>
              <a:rPr lang="en-US" b="0" i="0" err="1">
                <a:solidFill>
                  <a:srgbClr val="4A4A4A"/>
                </a:solidFill>
                <a:effectLst/>
                <a:latin typeface="Open Sans" panose="020B0606030504020204" pitchFamily="34" charset="0"/>
              </a:rPr>
              <a:t>sẽ</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điểm</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cộng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trong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tìm</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kiếm</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việc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làm</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mức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lương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cho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một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lập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trình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viên</a:t>
            </a:r>
            <a:r>
              <a:rPr lang="en-US" b="0" i="0">
                <a:solidFill>
                  <a:srgbClr val="4A4A4A"/>
                </a:solidFill>
                <a:effectLst/>
                <a:latin typeface="Open Sans" panose="020B0606030504020204" pitchFamily="34" charset="0"/>
              </a:rPr>
              <a:t> R </a:t>
            </a:r>
            <a:r>
              <a:rPr lang="en-US" b="0" i="0" err="1">
                <a:solidFill>
                  <a:srgbClr val="4A4A4A"/>
                </a:solidFill>
                <a:effectLst/>
                <a:latin typeface="Open Sans" panose="020B0606030504020204" pitchFamily="34" charset="0"/>
              </a:rPr>
              <a:t>chuyện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nghiệp</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cao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hơn</a:t>
            </a:r>
            <a:r>
              <a:rPr lang="en-US" b="0" i="0">
                <a:solidFill>
                  <a:srgbClr val="4A4A4A"/>
                </a:solidFill>
                <a:effectLst/>
                <a:latin typeface="Open Sans" panose="020B0606030504020204" pitchFamily="34" charset="0"/>
              </a:rPr>
              <a:t> so </a:t>
            </a:r>
            <a:r>
              <a:rPr lang="en-US" b="0" i="0" err="1">
                <a:solidFill>
                  <a:srgbClr val="4A4A4A"/>
                </a:solidFill>
                <a:effectLst/>
                <a:latin typeface="Open Sans" panose="020B0606030504020204" pitchFamily="34" charset="0"/>
              </a:rPr>
              <a:t>với</a:t>
            </a:r>
            <a:r>
              <a:rPr lang="en-US" b="0" i="0">
                <a:solidFill>
                  <a:srgbClr val="4A4A4A"/>
                </a:solidFill>
                <a:effectLst/>
                <a:latin typeface="Open Sans" panose="020B0606030504020204" pitchFamily="34" charset="0"/>
              </a:rPr>
              <a:t> python</a:t>
            </a:r>
          </a:p>
          <a:p>
            <a:r>
              <a:rPr lang="en-US" b="0" i="0">
                <a:solidFill>
                  <a:srgbClr val="4A4A4A"/>
                </a:solidFill>
                <a:effectLst/>
                <a:latin typeface="Open Sans" panose="020B0606030504020204" pitchFamily="34" charset="0"/>
              </a:rPr>
              <a:t>R </a:t>
            </a:r>
            <a:r>
              <a:rPr lang="en-US" b="0" i="0" err="1">
                <a:solidFill>
                  <a:srgbClr val="4A4A4A"/>
                </a:solidFill>
                <a:effectLst/>
                <a:latin typeface="Open Sans" panose="020B0606030504020204" pitchFamily="34" charset="0"/>
              </a:rPr>
              <a:t>là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một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ngôn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ngữ</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được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các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nhà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thống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kê</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tạo</a:t>
            </a:r>
            <a:r>
              <a:rPr lang="en-US" b="0" i="0">
                <a:solidFill>
                  <a:srgbClr val="4A4A4A"/>
                </a:solidFill>
                <a:effectLst/>
                <a:latin typeface="Open Sans" panose="020B0606030504020204" pitchFamily="34" charset="0"/>
              </a:rPr>
              <a:t> ra </a:t>
            </a:r>
            <a:r>
              <a:rPr lang="en-US" b="0" i="0" err="1">
                <a:solidFill>
                  <a:srgbClr val="4A4A4A"/>
                </a:solidFill>
                <a:effectLst/>
                <a:latin typeface="Open Sans" panose="020B0606030504020204" pitchFamily="34" charset="0"/>
              </a:rPr>
              <a:t>với</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một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đích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phân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thích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thống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kê</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ngày</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càng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phát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triển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hơn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nữa</a:t>
            </a:r>
            <a:r>
              <a:rPr lang="en-US" b="0" i="0">
                <a:solidFill>
                  <a:srgbClr val="4A4A4A"/>
                </a:solidFill>
                <a:effectLst/>
                <a:latin typeface="Open Sans" panose="020B0606030504020204" pitchFamily="34" charset="0"/>
              </a:rPr>
              <a:t>. R </a:t>
            </a:r>
            <a:r>
              <a:rPr lang="en-US" b="0" i="0" err="1">
                <a:solidFill>
                  <a:srgbClr val="4A4A4A"/>
                </a:solidFill>
                <a:effectLst/>
                <a:latin typeface="Open Sans" panose="020B0606030504020204" pitchFamily="34" charset="0"/>
              </a:rPr>
              <a:t>chuyên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về</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việc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phân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tích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thống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kê</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dữ</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liệu</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cho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bất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cứ</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ngành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nghề</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nào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Nó</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là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một</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công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cụ</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vô</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cùn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mạnh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mẽ</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và</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tiên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tiến</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cho</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các</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ngành</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thống</a:t>
            </a:r>
            <a:r>
              <a:rPr lang="en-US" b="0" i="0">
                <a:solidFill>
                  <a:srgbClr val="4A4A4A"/>
                </a:solidFill>
                <a:effectLst/>
                <a:latin typeface="Open Sans" panose="020B0606030504020204" pitchFamily="34" charset="0"/>
              </a:rPr>
              <a:t> </a:t>
            </a:r>
            <a:r>
              <a:rPr lang="en-US" b="0" i="0" err="1">
                <a:solidFill>
                  <a:srgbClr val="4A4A4A"/>
                </a:solidFill>
                <a:effectLst/>
                <a:latin typeface="Open Sans" panose="020B0606030504020204" pitchFamily="34" charset="0"/>
              </a:rPr>
              <a:t>kê</a:t>
            </a:r>
            <a:endParaRPr lang="en-US" b="0" i="0">
              <a:solidFill>
                <a:srgbClr val="4A4A4A"/>
              </a:solidFill>
              <a:effectLst/>
              <a:latin typeface="Open Sans" panose="020B0606030504020204" pitchFamily="34" charset="0"/>
            </a:endParaRPr>
          </a:p>
        </p:txBody>
      </p:sp>
    </p:spTree>
    <p:extLst>
      <p:ext uri="{BB962C8B-B14F-4D97-AF65-F5344CB8AC3E}">
        <p14:creationId xmlns:p14="http://schemas.microsoft.com/office/powerpoint/2010/main" val="213367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16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Mlr3 như sklearn của python</a:t>
            </a:r>
          </a:p>
          <a:p>
            <a:r>
              <a:rPr lang="en-US"/>
              <a:t>Có nhiều gói khác như e1071, randomforest, xgboost,…</a:t>
            </a:r>
          </a:p>
        </p:txBody>
      </p:sp>
    </p:spTree>
    <p:extLst>
      <p:ext uri="{BB962C8B-B14F-4D97-AF65-F5344CB8AC3E}">
        <p14:creationId xmlns:p14="http://schemas.microsoft.com/office/powerpoint/2010/main" val="351710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2731826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42916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19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222045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2008479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809685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3233458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42388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308527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990993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372708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6045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425692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220140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637799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3587649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827729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191736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878708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a:p>
        </p:txBody>
      </p:sp>
    </p:spTree>
    <p:extLst>
      <p:ext uri="{BB962C8B-B14F-4D97-AF65-F5344CB8AC3E}">
        <p14:creationId xmlns:p14="http://schemas.microsoft.com/office/powerpoint/2010/main" val="2000024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252525"/>
                </a:solidFill>
                <a:effectLst/>
                <a:latin typeface="Roboto" panose="02000000000000000000" pitchFamily="2" charset="0"/>
              </a:rPr>
              <a:t>Chỉ số ngôn ngữ lập trình phổ biến PYPL được tạo ra bằng cách phân tích tần suất các hướng dẫn ngôn ngữ được tìm kiếm trên Google. Hướng dẫn ngôn ngữ càng được tìm kiếm nhiều thì ngôn ngữ đó càng được coi là phổ biến. Nó là một chỉ số hàng đầu. Dữ liệu thô đến từ Google Xu hướng.</a:t>
            </a:r>
            <a:endParaRPr lang="en-US"/>
          </a:p>
        </p:txBody>
      </p:sp>
    </p:spTree>
    <p:extLst>
      <p:ext uri="{BB962C8B-B14F-4D97-AF65-F5344CB8AC3E}">
        <p14:creationId xmlns:p14="http://schemas.microsoft.com/office/powerpoint/2010/main" val="224997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252525"/>
                </a:solidFill>
                <a:effectLst/>
                <a:latin typeface="Roboto" panose="02000000000000000000" pitchFamily="2" charset="0"/>
              </a:rPr>
              <a:t>Không có ý nghĩa gì khi R đang “cạnh tranh” với bất kỳ ngôn ngữ nào khác trong số những ngôn ngữ này, vốn thường không được sử dụng để phân tích dữ liệu. Sự so sánh này chỉ được đưa ra để chứng minh rằng kiểu tăng trưởng bền vững mà R đã chỉ ra là rất hiếm trong số các ngôn ngữ có quy mô tương đương.</a:t>
            </a:r>
            <a:endParaRPr lang="en-US" b="0" i="0">
              <a:solidFill>
                <a:srgbClr val="252525"/>
              </a:solidFill>
              <a:effectLst/>
              <a:latin typeface="Roboto" panose="02000000000000000000" pitchFamily="2" charset="0"/>
            </a:endParaRPr>
          </a:p>
          <a:p>
            <a:r>
              <a:rPr lang="vi-VN" b="0" i="0">
                <a:solidFill>
                  <a:srgbClr val="252525"/>
                </a:solidFill>
                <a:effectLst/>
                <a:latin typeface="Roboto" panose="02000000000000000000" pitchFamily="2" charset="0"/>
              </a:rPr>
              <a:t>Lưu lượng truy cập đến các câu hỏi C cho thấy một mô hình theo mùa mạnh mẽ (vì đây là một trong những lựa chọn phổ biến nhất cho các lớp lập trình đại học) và R gần như đã bắt kịp với mức lưu lượng truy cập đó. Lượt truy cập vào các câu hỏi Swift đã tăng lên nhanh chóng sau khi Apple giới thiệu ngôn ngữ này vào năm 2014, nhưng kể từ đó đã chững lại. Loại chỉ số này, mặc dù vẫn là một nguồn lưu lượng truy cập nhỏ hơn, nhưng đã cho thấy sự tăng trưởng khá đáng kể và sẽ là chủ đề của một số phân tích trong tương lai.</a:t>
            </a:r>
            <a:endParaRPr lang="en-US"/>
          </a:p>
        </p:txBody>
      </p:sp>
    </p:spTree>
    <p:extLst>
      <p:ext uri="{BB962C8B-B14F-4D97-AF65-F5344CB8AC3E}">
        <p14:creationId xmlns:p14="http://schemas.microsoft.com/office/powerpoint/2010/main" val="303035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CFD2D6"/>
                </a:solidFill>
                <a:effectLst/>
                <a:latin typeface="Source Sans Pro" panose="020B0503030403020204" pitchFamily="34" charset="0"/>
              </a:rPr>
              <a:t>(Phân tích này chỉ giới hạn ở Hoa Kỳ và Vương quốc Anh</a:t>
            </a:r>
            <a:endParaRPr lang="en-US"/>
          </a:p>
          <a:p>
            <a:r>
              <a:rPr lang="en-US"/>
              <a:t>Cột x: năm 2016, cột y: năm 2017</a:t>
            </a:r>
          </a:p>
          <a:p>
            <a:r>
              <a:rPr lang="en-US" sz="1200">
                <a:latin typeface="Calibri" panose="020F0502020204030204" pitchFamily="34" charset="0"/>
                <a:cs typeface="Calibri" panose="020F0502020204030204" pitchFamily="34" charset="0"/>
              </a:rPr>
              <a:t>Nghiên cứu học thuật (</a:t>
            </a:r>
            <a:r>
              <a:rPr lang="en-US" sz="1100">
                <a:latin typeface="Calibri Light" panose="020F0302020204030204" pitchFamily="34" charset="0"/>
                <a:cs typeface="Calibri Light" panose="020F0302020204030204" pitchFamily="34" charset="0"/>
              </a:rPr>
              <a:t>Trường đại học, Khoa khoa học xã hội và sinh học)</a:t>
            </a:r>
          </a:p>
          <a:p>
            <a:r>
              <a:rPr lang="en-US" sz="1200">
                <a:latin typeface="Calibri" panose="020F0502020204030204" pitchFamily="34" charset="0"/>
                <a:cs typeface="Calibri" panose="020F0502020204030204" pitchFamily="34" charset="0"/>
              </a:rPr>
              <a:t>Chăm sóc sức khỏe (</a:t>
            </a:r>
            <a:r>
              <a:rPr lang="en-US" sz="1100">
                <a:latin typeface="Calibri Light" panose="020F0302020204030204" pitchFamily="34" charset="0"/>
                <a:cs typeface="Calibri Light" panose="020F0302020204030204" pitchFamily="34" charset="0"/>
              </a:rPr>
              <a:t>Thống kê cho nghiên cứu lâm sàn và tin sinh học)</a:t>
            </a:r>
          </a:p>
          <a:p>
            <a:r>
              <a:rPr lang="vi-VN" b="0" i="0">
                <a:solidFill>
                  <a:srgbClr val="CFD2D6"/>
                </a:solidFill>
                <a:effectLst/>
                <a:latin typeface="Source Sans Pro" panose="020B0503030403020204" pitchFamily="34" charset="0"/>
              </a:rPr>
              <a:t>Một trong những lĩnh vực mà chúng tôi không thấy nhiều tăng trưởng là công nghệ, xác nhận rằng hầu hết sự mở rộng của R dường như đang diễn ra bên ngoài ngành công nghiệp phần mềm và web.</a:t>
            </a:r>
            <a:endParaRPr lang="en-US" sz="1100">
              <a:latin typeface="Calibri Light" panose="020F0302020204030204" pitchFamily="34" charset="0"/>
              <a:cs typeface="Calibri Light" panose="020F0302020204030204" pitchFamily="34" charset="0"/>
            </a:endParaRPr>
          </a:p>
          <a:p>
            <a:endParaRPr lang="en-US"/>
          </a:p>
        </p:txBody>
      </p:sp>
    </p:spTree>
    <p:extLst>
      <p:ext uri="{BB962C8B-B14F-4D97-AF65-F5344CB8AC3E}">
        <p14:creationId xmlns:p14="http://schemas.microsoft.com/office/powerpoint/2010/main" val="3824154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800" b="1">
                <a:effectLst/>
                <a:latin typeface="Times New Roman" panose="02020603050405020304" pitchFamily="18" charset="0"/>
                <a:ea typeface="Times New Roman" panose="02020603050405020304" pitchFamily="18" charset="0"/>
              </a:rPr>
              <a:t>Mozilla</a:t>
            </a:r>
            <a:r>
              <a:rPr lang="vi-VN" sz="1800">
                <a:effectLst/>
                <a:latin typeface="Times New Roman" panose="02020603050405020304" pitchFamily="18" charset="0"/>
                <a:ea typeface="Times New Roman" panose="02020603050405020304" pitchFamily="18" charset="0"/>
              </a:rPr>
              <a:t> : Mozilla sử dụng R để trực quan hóa hoạt động web cho trình duyệt firefox của họ.</a:t>
            </a:r>
            <a:endParaRPr lang="en-US" sz="1800">
              <a:effectLst/>
              <a:latin typeface="Times New Roman" panose="02020603050405020304" pitchFamily="18" charset="0"/>
              <a:ea typeface="Times New Roman" panose="02020603050405020304" pitchFamily="18" charset="0"/>
            </a:endParaRPr>
          </a:p>
          <a:p>
            <a:r>
              <a:rPr lang="vi-VN" sz="1800" b="1">
                <a:effectLst/>
                <a:latin typeface="Times New Roman" panose="02020603050405020304" pitchFamily="18" charset="0"/>
                <a:ea typeface="Times New Roman" panose="02020603050405020304" pitchFamily="18" charset="0"/>
              </a:rPr>
              <a:t>Facebook</a:t>
            </a:r>
            <a:r>
              <a:rPr lang="vi-VN" sz="1800">
                <a:effectLst/>
                <a:latin typeface="Times New Roman" panose="02020603050405020304" pitchFamily="18" charset="0"/>
                <a:ea typeface="Times New Roman" panose="02020603050405020304" pitchFamily="18" charset="0"/>
              </a:rPr>
              <a:t>: Facebook sử dụng R để dự đoán các tương tác của đồng nghiệp và cập nhật biểu đồ mạng xã hội của minh</a:t>
            </a:r>
            <a:endParaRPr lang="en-US" sz="180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1800" b="1">
                <a:effectLst/>
                <a:latin typeface="Times New Roman" panose="02020603050405020304" pitchFamily="18" charset="0"/>
                <a:ea typeface="Times New Roman" panose="02020603050405020304" pitchFamily="18" charset="0"/>
                <a:cs typeface="Times New Roman" panose="02020603050405020304" pitchFamily="18" charset="0"/>
              </a:rPr>
              <a:t>Ford Motor Company</a:t>
            </a: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 Ford sử dụng R để phân tích thống kê nhằm hỗ trợ chiến lược kinh doanh của mình và phân tích tình cảm của khách hàng về sản phẩm của mình, giúp họ cải thiện thiết kế trong tương lai.</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292919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145816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00CEF6"/>
                </a:solidFill>
              </a:rPr>
              <a:t>“</a:t>
            </a:r>
            <a:endParaRPr sz="9600">
              <a:solidFill>
                <a:srgbClr val="00CEF6"/>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62" name="Google Shape;162;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3" name="Google Shape;163;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4" name="Google Shape;164;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5" name="Google Shape;165;p5"/>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5"/>
          <p:cNvGrpSpPr/>
          <p:nvPr/>
        </p:nvGrpSpPr>
        <p:grpSpPr>
          <a:xfrm>
            <a:off x="-9525" y="4462475"/>
            <a:ext cx="9167825" cy="595300"/>
            <a:chOff x="-9525" y="4462475"/>
            <a:chExt cx="9167825" cy="595300"/>
          </a:xfrm>
        </p:grpSpPr>
        <p:sp>
          <p:nvSpPr>
            <p:cNvPr id="169" name="Google Shape;169;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70" name="Google Shape;170;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71" name="Google Shape;171;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72" name="Google Shape;172;p5"/>
          <p:cNvGrpSpPr/>
          <p:nvPr/>
        </p:nvGrpSpPr>
        <p:grpSpPr>
          <a:xfrm>
            <a:off x="-42837" y="4443488"/>
            <a:ext cx="9229575" cy="642787"/>
            <a:chOff x="-42837" y="4443488"/>
            <a:chExt cx="9229575" cy="642787"/>
          </a:xfrm>
        </p:grpSpPr>
        <p:sp>
          <p:nvSpPr>
            <p:cNvPr id="173" name="Google Shape;173;p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5"/>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5" name="Google Shape;205;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6" name="Google Shape;206;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7" name="Google Shape;207;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Google Shape;208;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Google Shape;209;p6"/>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6"/>
          <p:cNvGrpSpPr/>
          <p:nvPr/>
        </p:nvGrpSpPr>
        <p:grpSpPr>
          <a:xfrm>
            <a:off x="-9525" y="4462475"/>
            <a:ext cx="9167825" cy="595300"/>
            <a:chOff x="-9525" y="4462475"/>
            <a:chExt cx="9167825" cy="595300"/>
          </a:xfrm>
        </p:grpSpPr>
        <p:sp>
          <p:nvSpPr>
            <p:cNvPr id="213" name="Google Shape;213;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Google Shape;214;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Google Shape;215;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Google Shape;216;p6"/>
          <p:cNvGrpSpPr/>
          <p:nvPr/>
        </p:nvGrpSpPr>
        <p:grpSpPr>
          <a:xfrm>
            <a:off x="-42837" y="4443488"/>
            <a:ext cx="9229575" cy="642787"/>
            <a:chOff x="-42837" y="4443488"/>
            <a:chExt cx="9229575" cy="642787"/>
          </a:xfrm>
        </p:grpSpPr>
        <p:sp>
          <p:nvSpPr>
            <p:cNvPr id="217" name="Google Shape;217;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9" name="Google Shape;249;p7"/>
          <p:cNvSpPr txBox="1">
            <a:spLocks noGrp="1"/>
          </p:cNvSpPr>
          <p:nvPr>
            <p:ph type="body" idx="1"/>
          </p:nvPr>
        </p:nvSpPr>
        <p:spPr>
          <a:xfrm>
            <a:off x="70590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0" name="Google Shape;250;p7"/>
          <p:cNvSpPr txBox="1">
            <a:spLocks noGrp="1"/>
          </p:cNvSpPr>
          <p:nvPr>
            <p:ph type="body" idx="2"/>
          </p:nvPr>
        </p:nvSpPr>
        <p:spPr>
          <a:xfrm>
            <a:off x="3304125"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1" name="Google Shape;251;p7"/>
          <p:cNvSpPr txBox="1">
            <a:spLocks noGrp="1"/>
          </p:cNvSpPr>
          <p:nvPr>
            <p:ph type="body" idx="3"/>
          </p:nvPr>
        </p:nvSpPr>
        <p:spPr>
          <a:xfrm>
            <a:off x="590235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2" name="Google Shape;252;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Google Shape;253;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Google Shape;254;p7"/>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7"/>
          <p:cNvGrpSpPr/>
          <p:nvPr/>
        </p:nvGrpSpPr>
        <p:grpSpPr>
          <a:xfrm>
            <a:off x="-9525" y="4462475"/>
            <a:ext cx="9167825" cy="595300"/>
            <a:chOff x="-9525" y="4462475"/>
            <a:chExt cx="9167825" cy="595300"/>
          </a:xfrm>
        </p:grpSpPr>
        <p:sp>
          <p:nvSpPr>
            <p:cNvPr id="258" name="Google Shape;258;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59" name="Google Shape;259;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60" name="Google Shape;260;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61" name="Google Shape;261;p7"/>
          <p:cNvGrpSpPr/>
          <p:nvPr/>
        </p:nvGrpSpPr>
        <p:grpSpPr>
          <a:xfrm>
            <a:off x="-42837" y="4443488"/>
            <a:ext cx="9229575" cy="642787"/>
            <a:chOff x="-42837" y="4443488"/>
            <a:chExt cx="9229575" cy="642787"/>
          </a:xfrm>
        </p:grpSpPr>
        <p:sp>
          <p:nvSpPr>
            <p:cNvPr id="262" name="Google Shape;262;p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7"/>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pypl.github.io/PYPL.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hyperlink" Target="https://www.rstudio.com/products/rstudio/download/"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archive.ics.uci.edu/ml/datasets/iri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mran.microsoft.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98729" y="2306776"/>
            <a:ext cx="7772400" cy="116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NGÔN NGỮ LẬP TRÌNH R</a:t>
            </a:r>
            <a:endParaRPr sz="30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2" name="TextBox 1">
            <a:extLst>
              <a:ext uri="{FF2B5EF4-FFF2-40B4-BE49-F238E27FC236}">
                <a16:creationId xmlns:a16="http://schemas.microsoft.com/office/drawing/2014/main" id="{3EC1590F-9249-40ED-8470-0830C5C515FF}"/>
              </a:ext>
            </a:extLst>
          </p:cNvPr>
          <p:cNvSpPr txBox="1"/>
          <p:nvPr/>
        </p:nvSpPr>
        <p:spPr>
          <a:xfrm>
            <a:off x="1960057" y="3564699"/>
            <a:ext cx="5223886" cy="400110"/>
          </a:xfrm>
          <a:prstGeom prst="rect">
            <a:avLst/>
          </a:prstGeom>
          <a:noFill/>
        </p:spPr>
        <p:txBody>
          <a:bodyPr wrap="square" rtlCol="0">
            <a:spAutoFit/>
          </a:bodyPr>
          <a:lstStyle/>
          <a:p>
            <a:pPr algn="ctr"/>
            <a:r>
              <a:rPr lang="en" sz="2000">
                <a:solidFill>
                  <a:schemeClr val="bg2">
                    <a:lumMod val="75000"/>
                  </a:schemeClr>
                </a:solidFill>
                <a:latin typeface="Calibri" panose="020F0502020204030204" pitchFamily="34" charset="0"/>
                <a:cs typeface="Calibri" panose="020F0502020204030204" pitchFamily="34" charset="0"/>
              </a:rPr>
              <a:t>CS313.M21: Khai thác dữ liệu &amp; Ứng dụng</a:t>
            </a:r>
            <a:endParaRPr lang="en-US" sz="2000">
              <a:solidFill>
                <a:schemeClr val="bg2">
                  <a:lumMod val="7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E153F0-6D60-44B6-9220-7256CFD196FE}"/>
              </a:ext>
            </a:extLst>
          </p:cNvPr>
          <p:cNvPicPr>
            <a:picLocks noChangeAspect="1"/>
          </p:cNvPicPr>
          <p:nvPr/>
        </p:nvPicPr>
        <p:blipFill>
          <a:blip r:embed="rId3"/>
          <a:stretch>
            <a:fillRect/>
          </a:stretch>
        </p:blipFill>
        <p:spPr>
          <a:xfrm>
            <a:off x="4234484" y="194310"/>
            <a:ext cx="4744112" cy="4182059"/>
          </a:xfrm>
          <a:prstGeom prst="rect">
            <a:avLst/>
          </a:prstGeom>
          <a:ln>
            <a:solidFill>
              <a:schemeClr val="accent2"/>
            </a:solidFill>
          </a:ln>
        </p:spPr>
      </p:pic>
      <p:sp>
        <p:nvSpPr>
          <p:cNvPr id="7" name="TextBox 6">
            <a:extLst>
              <a:ext uri="{FF2B5EF4-FFF2-40B4-BE49-F238E27FC236}">
                <a16:creationId xmlns:a16="http://schemas.microsoft.com/office/drawing/2014/main" id="{A39E53EC-078A-4262-B0C8-A80731534813}"/>
              </a:ext>
            </a:extLst>
          </p:cNvPr>
          <p:cNvSpPr txBox="1"/>
          <p:nvPr/>
        </p:nvSpPr>
        <p:spPr>
          <a:xfrm>
            <a:off x="611174" y="1296114"/>
            <a:ext cx="3474720" cy="369332"/>
          </a:xfrm>
          <a:prstGeom prst="rect">
            <a:avLst/>
          </a:prstGeom>
          <a:noFill/>
        </p:spPr>
        <p:txBody>
          <a:bodyPr wrap="square" rtlCol="0">
            <a:spAutoFit/>
          </a:bodyPr>
          <a:lstStyle/>
          <a:p>
            <a:r>
              <a:rPr lang="en-US" sz="1800">
                <a:solidFill>
                  <a:schemeClr val="accent2"/>
                </a:solidFill>
                <a:latin typeface="Calibri Light" panose="020F0302020204030204" pitchFamily="34" charset="0"/>
                <a:cs typeface="Calibri Light" panose="020F0302020204030204" pitchFamily="34" charset="0"/>
                <a:hlinkClick r:id="rId4">
                  <a:extLst>
                    <a:ext uri="{A12FA001-AC4F-418D-AE19-62706E023703}">
                      <ahyp:hlinkClr xmlns:ahyp="http://schemas.microsoft.com/office/drawing/2018/hyperlinkcolor" val="tx"/>
                    </a:ext>
                  </a:extLst>
                </a:hlinkClick>
              </a:rPr>
              <a:t>https://pypl.github.io/PYPL.html</a:t>
            </a:r>
            <a:endParaRPr lang="en-US" sz="1800">
              <a:solidFill>
                <a:schemeClr val="accent2"/>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D0E92436-5BEF-48FC-B0F2-FFBA29945FE4}"/>
              </a:ext>
            </a:extLst>
          </p:cNvPr>
          <p:cNvSpPr txBox="1"/>
          <p:nvPr/>
        </p:nvSpPr>
        <p:spPr>
          <a:xfrm>
            <a:off x="462584" y="434340"/>
            <a:ext cx="3474720" cy="861774"/>
          </a:xfrm>
          <a:prstGeom prst="rect">
            <a:avLst/>
          </a:prstGeom>
          <a:noFill/>
        </p:spPr>
        <p:txBody>
          <a:bodyPr wrap="square" rtlCol="0">
            <a:spAutoFit/>
          </a:bodyPr>
          <a:lstStyle/>
          <a:p>
            <a:pPr algn="ctr"/>
            <a:r>
              <a:rPr lang="en-US" sz="2500" b="0" i="0">
                <a:solidFill>
                  <a:schemeClr val="accent2"/>
                </a:solidFill>
                <a:effectLst/>
                <a:latin typeface="Calibri" panose="020F0502020204030204" pitchFamily="34" charset="0"/>
                <a:cs typeface="Calibri" panose="020F0502020204030204" pitchFamily="34" charset="0"/>
              </a:rPr>
              <a:t>PYPL PopularitY of Programming Language</a:t>
            </a:r>
          </a:p>
        </p:txBody>
      </p:sp>
    </p:spTree>
    <p:extLst>
      <p:ext uri="{BB962C8B-B14F-4D97-AF65-F5344CB8AC3E}">
        <p14:creationId xmlns:p14="http://schemas.microsoft.com/office/powerpoint/2010/main" val="278988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066D23-8BDA-4D79-B2C6-386DE570380E}"/>
              </a:ext>
            </a:extLst>
          </p:cNvPr>
          <p:cNvPicPr>
            <a:picLocks noChangeAspect="1"/>
          </p:cNvPicPr>
          <p:nvPr/>
        </p:nvPicPr>
        <p:blipFill>
          <a:blip r:embed="rId2"/>
          <a:stretch>
            <a:fillRect/>
          </a:stretch>
        </p:blipFill>
        <p:spPr>
          <a:xfrm>
            <a:off x="1435873" y="146304"/>
            <a:ext cx="7125694" cy="4401164"/>
          </a:xfrm>
          <a:prstGeom prst="rect">
            <a:avLst/>
          </a:prstGeom>
          <a:ln>
            <a:solidFill>
              <a:schemeClr val="accent2"/>
            </a:solidFill>
          </a:ln>
        </p:spPr>
      </p:pic>
    </p:spTree>
    <p:extLst>
      <p:ext uri="{BB962C8B-B14F-4D97-AF65-F5344CB8AC3E}">
        <p14:creationId xmlns:p14="http://schemas.microsoft.com/office/powerpoint/2010/main" val="4230702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D4D8F002-9A5F-483D-A3E2-2C63637D08E4}"/>
              </a:ext>
            </a:extLst>
          </p:cNvPr>
          <p:cNvPicPr>
            <a:picLocks noChangeAspect="1"/>
          </p:cNvPicPr>
          <p:nvPr/>
        </p:nvPicPr>
        <p:blipFill>
          <a:blip r:embed="rId3"/>
          <a:stretch>
            <a:fillRect/>
          </a:stretch>
        </p:blipFill>
        <p:spPr>
          <a:xfrm>
            <a:off x="2000250" y="0"/>
            <a:ext cx="5143500" cy="5143500"/>
          </a:xfrm>
          <a:prstGeom prst="rect">
            <a:avLst/>
          </a:prstGeom>
          <a:ln>
            <a:solidFill>
              <a:schemeClr val="accent2"/>
            </a:solidFill>
          </a:ln>
        </p:spPr>
      </p:pic>
    </p:spTree>
    <p:extLst>
      <p:ext uri="{BB962C8B-B14F-4D97-AF65-F5344CB8AC3E}">
        <p14:creationId xmlns:p14="http://schemas.microsoft.com/office/powerpoint/2010/main" val="109939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6D34598-4766-4B9E-BB6B-DD476A959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0"/>
            <a:ext cx="5999163" cy="51435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0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2305072" y="1525309"/>
            <a:ext cx="4533855" cy="2092881"/>
          </a:xfrm>
          <a:prstGeom prst="rect">
            <a:avLst/>
          </a:prstGeom>
          <a:noFill/>
        </p:spPr>
        <p:txBody>
          <a:bodyPr wrap="square" rtlCol="0">
            <a:spAutoFit/>
          </a:bodyPr>
          <a:lstStyle/>
          <a:p>
            <a:pPr algn="ctr"/>
            <a:r>
              <a:rPr lang="en-US" sz="6500">
                <a:solidFill>
                  <a:srgbClr val="32D8C0"/>
                </a:solidFill>
                <a:latin typeface="Oswald" pitchFamily="2" charset="0"/>
              </a:rPr>
              <a:t>ỨNG DỤNG</a:t>
            </a:r>
          </a:p>
          <a:p>
            <a:pPr algn="ctr"/>
            <a:r>
              <a:rPr lang="en-US" sz="6500">
                <a:solidFill>
                  <a:schemeClr val="accent3"/>
                </a:solidFill>
                <a:latin typeface="Oswald" pitchFamily="2" charset="0"/>
              </a:rPr>
              <a:t>R</a:t>
            </a:r>
          </a:p>
        </p:txBody>
      </p:sp>
    </p:spTree>
    <p:extLst>
      <p:ext uri="{BB962C8B-B14F-4D97-AF65-F5344CB8AC3E}">
        <p14:creationId xmlns:p14="http://schemas.microsoft.com/office/powerpoint/2010/main" val="254768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BC73723-2A83-4D72-B0A2-9736B0AF2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0"/>
            <a:ext cx="5143500" cy="51435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7CCCF8-957F-4FCA-99D9-653164A43CF8}"/>
              </a:ext>
            </a:extLst>
          </p:cNvPr>
          <p:cNvSpPr txBox="1"/>
          <p:nvPr/>
        </p:nvSpPr>
        <p:spPr>
          <a:xfrm>
            <a:off x="147828" y="239351"/>
            <a:ext cx="3852672"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a:latin typeface="Calibri Light" panose="020F0302020204030204" pitchFamily="34" charset="0"/>
                <a:cs typeface="Calibri Light" panose="020F0302020204030204" pitchFamily="34" charset="0"/>
              </a:rPr>
              <a:t>R không bị thu hẹp ở bất kỳ ngành nào.</a:t>
            </a:r>
          </a:p>
          <a:p>
            <a:pPr marL="342900" indent="-342900">
              <a:buFont typeface="Wingdings" panose="05000000000000000000" pitchFamily="2" charset="2"/>
              <a:buChar char="§"/>
            </a:pPr>
            <a:endParaRPr lang="en-US" sz="2400">
              <a:latin typeface="Calibri Light" panose="020F0302020204030204" pitchFamily="34" charset="0"/>
              <a:cs typeface="Calibri Light" panose="020F0302020204030204" pitchFamily="34" charset="0"/>
            </a:endParaRPr>
          </a:p>
          <a:p>
            <a:pPr marL="342900" indent="-342900">
              <a:buFont typeface="Wingdings" panose="05000000000000000000" pitchFamily="2" charset="2"/>
              <a:buChar char="§"/>
            </a:pPr>
            <a:r>
              <a:rPr lang="en-US" sz="2400">
                <a:latin typeface="Calibri Light" panose="020F0302020204030204" pitchFamily="34" charset="0"/>
                <a:cs typeface="Calibri Light" panose="020F0302020204030204" pitchFamily="34" charset="0"/>
              </a:rPr>
              <a:t>Tăng trưởng không cân xứng</a:t>
            </a:r>
          </a:p>
        </p:txBody>
      </p:sp>
    </p:spTree>
    <p:extLst>
      <p:ext uri="{BB962C8B-B14F-4D97-AF65-F5344CB8AC3E}">
        <p14:creationId xmlns:p14="http://schemas.microsoft.com/office/powerpoint/2010/main" val="3612576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D8C82D91-AF57-4A58-B760-F5D0334CC624}"/>
              </a:ext>
            </a:extLst>
          </p:cNvPr>
          <p:cNvPicPr>
            <a:picLocks noChangeAspect="1"/>
          </p:cNvPicPr>
          <p:nvPr/>
        </p:nvPicPr>
        <p:blipFill>
          <a:blip r:embed="rId3"/>
          <a:stretch>
            <a:fillRect/>
          </a:stretch>
        </p:blipFill>
        <p:spPr>
          <a:xfrm>
            <a:off x="790574" y="122603"/>
            <a:ext cx="7780402" cy="4898293"/>
          </a:xfrm>
          <a:prstGeom prst="rect">
            <a:avLst/>
          </a:prstGeom>
        </p:spPr>
      </p:pic>
    </p:spTree>
    <p:extLst>
      <p:ext uri="{BB962C8B-B14F-4D97-AF65-F5344CB8AC3E}">
        <p14:creationId xmlns:p14="http://schemas.microsoft.com/office/powerpoint/2010/main" val="6144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1760400" y="3023615"/>
            <a:ext cx="5214600" cy="14235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Ưu điểm &amp; Hạn chế</a:t>
            </a:r>
            <a:endParaRPr sz="5000"/>
          </a:p>
        </p:txBody>
      </p:sp>
      <p:sp>
        <p:nvSpPr>
          <p:cNvPr id="486" name="Google Shape;486;p16"/>
          <p:cNvSpPr txBox="1">
            <a:spLocks noGrp="1"/>
          </p:cNvSpPr>
          <p:nvPr>
            <p:ph type="subTitle" idx="1"/>
          </p:nvPr>
        </p:nvSpPr>
        <p:spPr>
          <a:xfrm>
            <a:off x="1667291" y="4200100"/>
            <a:ext cx="7163834"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Calibri" panose="020F0502020204030204" pitchFamily="34" charset="0"/>
                <a:cs typeface="Calibri" panose="020F0502020204030204" pitchFamily="34" charset="0"/>
              </a:rPr>
              <a:t>Tại sao chọn </a:t>
            </a:r>
            <a:r>
              <a:rPr lang="en-US" i="1">
                <a:latin typeface="Calibri" panose="020F0502020204030204" pitchFamily="34" charset="0"/>
                <a:cs typeface="Calibri" panose="020F0502020204030204" pitchFamily="34" charset="0"/>
              </a:rPr>
              <a:t>R?</a:t>
            </a:r>
          </a:p>
          <a:p>
            <a:pPr marL="0" indent="0"/>
            <a:r>
              <a:rPr lang="en" i="1">
                <a:latin typeface="Calibri" panose="020F0502020204030204" pitchFamily="34" charset="0"/>
                <a:cs typeface="Calibri" panose="020F0502020204030204" pitchFamily="34" charset="0"/>
              </a:rPr>
              <a:t>Ưu điểm và Hạn chế của R.</a:t>
            </a:r>
          </a:p>
          <a:p>
            <a:pPr marL="0" lvl="0" indent="0" algn="r" rtl="0">
              <a:spcBef>
                <a:spcPts val="0"/>
              </a:spcBef>
              <a:spcAft>
                <a:spcPts val="0"/>
              </a:spcAft>
              <a:buNone/>
            </a:pPr>
            <a:endParaRPr lang="en-US" i="1">
              <a:latin typeface="Calibri" panose="020F0502020204030204" pitchFamily="34" charset="0"/>
              <a:cs typeface="Calibri" panose="020F0502020204030204" pitchFamily="34" charset="0"/>
            </a:endParaRPr>
          </a:p>
        </p:txBody>
      </p:sp>
      <p:sp>
        <p:nvSpPr>
          <p:cNvPr id="487" name="Google Shape;487;p16"/>
          <p:cNvSpPr txBox="1"/>
          <p:nvPr/>
        </p:nvSpPr>
        <p:spPr>
          <a:xfrm>
            <a:off x="0" y="345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sym typeface="Oswald"/>
              </a:rPr>
              <a:t>2</a:t>
            </a:r>
            <a:endParaRPr sz="12000">
              <a:solidFill>
                <a:srgbClr val="3C78D8"/>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E4DB384-A125-4282-A88B-33E08011EB89}"/>
              </a:ext>
            </a:extLst>
          </p:cNvPr>
          <p:cNvPicPr>
            <a:picLocks noChangeAspect="1"/>
          </p:cNvPicPr>
          <p:nvPr/>
        </p:nvPicPr>
        <p:blipFill>
          <a:blip r:embed="rId3"/>
          <a:stretch>
            <a:fillRect/>
          </a:stretch>
        </p:blipFill>
        <p:spPr>
          <a:xfrm>
            <a:off x="3419469" y="200117"/>
            <a:ext cx="2305061" cy="1782920"/>
          </a:xfrm>
          <a:prstGeom prst="rect">
            <a:avLst/>
          </a:prstGeom>
        </p:spPr>
      </p:pic>
    </p:spTree>
    <p:extLst>
      <p:ext uri="{BB962C8B-B14F-4D97-AF65-F5344CB8AC3E}">
        <p14:creationId xmlns:p14="http://schemas.microsoft.com/office/powerpoint/2010/main" val="3773607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TextBox 5">
            <a:extLst>
              <a:ext uri="{FF2B5EF4-FFF2-40B4-BE49-F238E27FC236}">
                <a16:creationId xmlns:a16="http://schemas.microsoft.com/office/drawing/2014/main" id="{AFDE23B4-E377-4A75-A35B-F6EA0E231EFD}"/>
              </a:ext>
            </a:extLst>
          </p:cNvPr>
          <p:cNvSpPr txBox="1"/>
          <p:nvPr/>
        </p:nvSpPr>
        <p:spPr>
          <a:xfrm>
            <a:off x="2659806" y="1294477"/>
            <a:ext cx="3824387" cy="2554545"/>
          </a:xfrm>
          <a:prstGeom prst="rect">
            <a:avLst/>
          </a:prstGeom>
          <a:noFill/>
        </p:spPr>
        <p:txBody>
          <a:bodyPr wrap="square" rtlCol="0">
            <a:spAutoFit/>
          </a:bodyPr>
          <a:lstStyle/>
          <a:p>
            <a:pPr algn="ctr"/>
            <a:r>
              <a:rPr lang="en-US" sz="8000">
                <a:solidFill>
                  <a:srgbClr val="32D8C0"/>
                </a:solidFill>
                <a:latin typeface="Oswald" pitchFamily="2" charset="0"/>
                <a:cs typeface="Calibri" panose="020F0502020204030204" pitchFamily="34" charset="0"/>
              </a:rPr>
              <a:t>WHY</a:t>
            </a:r>
          </a:p>
          <a:p>
            <a:pPr algn="ctr"/>
            <a:r>
              <a:rPr lang="en-US" sz="8000">
                <a:solidFill>
                  <a:schemeClr val="accent2"/>
                </a:solidFill>
                <a:latin typeface="Oswald" pitchFamily="2" charset="0"/>
                <a:cs typeface="Calibri" panose="020F0502020204030204" pitchFamily="34" charset="0"/>
              </a:rPr>
              <a:t>CHOOSE?</a:t>
            </a:r>
          </a:p>
        </p:txBody>
      </p:sp>
    </p:spTree>
    <p:extLst>
      <p:ext uri="{BB962C8B-B14F-4D97-AF65-F5344CB8AC3E}">
        <p14:creationId xmlns:p14="http://schemas.microsoft.com/office/powerpoint/2010/main" val="276065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66C2BE-4FC0-4118-9BD5-53D70F6530C2}"/>
              </a:ext>
            </a:extLst>
          </p:cNvPr>
          <p:cNvPicPr>
            <a:picLocks noChangeAspect="1"/>
          </p:cNvPicPr>
          <p:nvPr/>
        </p:nvPicPr>
        <p:blipFill>
          <a:blip r:embed="rId3"/>
          <a:stretch>
            <a:fillRect/>
          </a:stretch>
        </p:blipFill>
        <p:spPr>
          <a:xfrm>
            <a:off x="712297" y="0"/>
            <a:ext cx="7719405" cy="5143500"/>
          </a:xfrm>
          <a:prstGeom prst="rect">
            <a:avLst/>
          </a:prstGeom>
        </p:spPr>
      </p:pic>
    </p:spTree>
    <p:extLst>
      <p:ext uri="{BB962C8B-B14F-4D97-AF65-F5344CB8AC3E}">
        <p14:creationId xmlns:p14="http://schemas.microsoft.com/office/powerpoint/2010/main" val="49841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1073700" y="143219"/>
            <a:ext cx="6996600" cy="1096314"/>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2500"/>
              <a:t>DANH SÁCH THÀNH VIÊN</a:t>
            </a:r>
            <a:br>
              <a:rPr lang="en"/>
            </a:br>
            <a:r>
              <a:rPr lang="en" u="sng"/>
              <a:t>Nhóm A2</a:t>
            </a:r>
            <a:endParaRPr u="sng"/>
          </a:p>
        </p:txBody>
      </p:sp>
      <p:sp>
        <p:nvSpPr>
          <p:cNvPr id="722" name="Google Shape;722;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8" name="TextBox 37">
            <a:extLst>
              <a:ext uri="{FF2B5EF4-FFF2-40B4-BE49-F238E27FC236}">
                <a16:creationId xmlns:a16="http://schemas.microsoft.com/office/drawing/2014/main" id="{A9437E8A-811E-4EEE-AA52-438E7872350F}"/>
              </a:ext>
            </a:extLst>
          </p:cNvPr>
          <p:cNvSpPr txBox="1"/>
          <p:nvPr/>
        </p:nvSpPr>
        <p:spPr>
          <a:xfrm>
            <a:off x="870195" y="1486291"/>
            <a:ext cx="2917936" cy="400110"/>
          </a:xfrm>
          <a:prstGeom prst="rect">
            <a:avLst/>
          </a:prstGeom>
          <a:noFill/>
        </p:spPr>
        <p:txBody>
          <a:bodyPr wrap="square" rtlCol="0">
            <a:spAutoFit/>
          </a:bodyPr>
          <a:lstStyle/>
          <a:p>
            <a:r>
              <a:rPr lang="en-US" sz="2000">
                <a:solidFill>
                  <a:srgbClr val="002060"/>
                </a:solidFill>
                <a:latin typeface="Calibri" panose="020F0502020204030204" pitchFamily="34" charset="0"/>
                <a:cs typeface="Calibri" panose="020F0502020204030204" pitchFamily="34" charset="0"/>
              </a:rPr>
              <a:t>Ths. Nguyễn Thị Anh Thư</a:t>
            </a:r>
          </a:p>
        </p:txBody>
      </p:sp>
      <p:sp>
        <p:nvSpPr>
          <p:cNvPr id="15" name="TextBox 14">
            <a:extLst>
              <a:ext uri="{FF2B5EF4-FFF2-40B4-BE49-F238E27FC236}">
                <a16:creationId xmlns:a16="http://schemas.microsoft.com/office/drawing/2014/main" id="{3CE9F918-E3F2-471A-9AEE-1694E6DC3317}"/>
              </a:ext>
            </a:extLst>
          </p:cNvPr>
          <p:cNvSpPr txBox="1"/>
          <p:nvPr/>
        </p:nvSpPr>
        <p:spPr>
          <a:xfrm>
            <a:off x="870195" y="2379917"/>
            <a:ext cx="1926804" cy="630942"/>
          </a:xfrm>
          <a:prstGeom prst="rect">
            <a:avLst/>
          </a:prstGeom>
          <a:noFill/>
        </p:spPr>
        <p:txBody>
          <a:bodyPr wrap="square" rtlCol="0">
            <a:spAutoFit/>
          </a:bodyPr>
          <a:lstStyle/>
          <a:p>
            <a:r>
              <a:rPr lang="en-US" sz="2000">
                <a:solidFill>
                  <a:srgbClr val="002060"/>
                </a:solidFill>
                <a:latin typeface="Calibri" panose="020F0502020204030204" pitchFamily="34" charset="0"/>
                <a:cs typeface="Calibri" panose="020F0502020204030204" pitchFamily="34" charset="0"/>
              </a:rPr>
              <a:t>Trương Thế Tấn</a:t>
            </a:r>
          </a:p>
          <a:p>
            <a:pPr algn="ctr"/>
            <a:r>
              <a:rPr lang="en-US" sz="1500" i="1">
                <a:solidFill>
                  <a:srgbClr val="002060"/>
                </a:solidFill>
                <a:latin typeface="Calibri" panose="020F0502020204030204" pitchFamily="34" charset="0"/>
                <a:cs typeface="Calibri" panose="020F0502020204030204" pitchFamily="34" charset="0"/>
              </a:rPr>
              <a:t>19522180</a:t>
            </a:r>
          </a:p>
        </p:txBody>
      </p:sp>
      <p:pic>
        <p:nvPicPr>
          <p:cNvPr id="17" name="Graphic 16" descr="Professor female with solid fill">
            <a:extLst>
              <a:ext uri="{FF2B5EF4-FFF2-40B4-BE49-F238E27FC236}">
                <a16:creationId xmlns:a16="http://schemas.microsoft.com/office/drawing/2014/main" id="{07046D9A-8906-4AA5-915C-BFBD11370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578" y="1335795"/>
            <a:ext cx="457200" cy="457200"/>
          </a:xfrm>
          <a:prstGeom prst="rect">
            <a:avLst/>
          </a:prstGeom>
        </p:spPr>
      </p:pic>
      <p:pic>
        <p:nvPicPr>
          <p:cNvPr id="19" name="Graphic 18" descr="Male profile with solid fill">
            <a:extLst>
              <a:ext uri="{FF2B5EF4-FFF2-40B4-BE49-F238E27FC236}">
                <a16:creationId xmlns:a16="http://schemas.microsoft.com/office/drawing/2014/main" id="{EE10DF1E-91C5-436D-8643-027C4AB5BB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95" y="2322828"/>
            <a:ext cx="457200" cy="457200"/>
          </a:xfrm>
          <a:prstGeom prst="rect">
            <a:avLst/>
          </a:prstGeom>
        </p:spPr>
      </p:pic>
      <p:sp>
        <p:nvSpPr>
          <p:cNvPr id="52" name="TextBox 51">
            <a:extLst>
              <a:ext uri="{FF2B5EF4-FFF2-40B4-BE49-F238E27FC236}">
                <a16:creationId xmlns:a16="http://schemas.microsoft.com/office/drawing/2014/main" id="{4C7906A6-0338-4DA6-B437-425D8A70C865}"/>
              </a:ext>
            </a:extLst>
          </p:cNvPr>
          <p:cNvSpPr txBox="1"/>
          <p:nvPr/>
        </p:nvSpPr>
        <p:spPr>
          <a:xfrm>
            <a:off x="1909430" y="3504375"/>
            <a:ext cx="2347878" cy="630942"/>
          </a:xfrm>
          <a:prstGeom prst="rect">
            <a:avLst/>
          </a:prstGeom>
          <a:noFill/>
        </p:spPr>
        <p:txBody>
          <a:bodyPr wrap="square" rtlCol="0">
            <a:spAutoFit/>
          </a:bodyPr>
          <a:lstStyle/>
          <a:p>
            <a:r>
              <a:rPr lang="en-US" sz="2000">
                <a:solidFill>
                  <a:srgbClr val="002060"/>
                </a:solidFill>
                <a:latin typeface="Calibri" panose="020F0502020204030204" pitchFamily="34" charset="0"/>
                <a:cs typeface="Calibri" panose="020F0502020204030204" pitchFamily="34" charset="0"/>
              </a:rPr>
              <a:t>Nguyễn Hữu Trường</a:t>
            </a:r>
          </a:p>
          <a:p>
            <a:pPr algn="ctr"/>
            <a:r>
              <a:rPr lang="en-US" sz="1500" i="1">
                <a:solidFill>
                  <a:srgbClr val="002060"/>
                </a:solidFill>
                <a:latin typeface="Calibri" panose="020F0502020204030204" pitchFamily="34" charset="0"/>
                <a:cs typeface="Calibri" panose="020F0502020204030204" pitchFamily="34" charset="0"/>
              </a:rPr>
              <a:t>18521564</a:t>
            </a:r>
          </a:p>
        </p:txBody>
      </p:sp>
      <p:sp>
        <p:nvSpPr>
          <p:cNvPr id="53" name="TextBox 52">
            <a:extLst>
              <a:ext uri="{FF2B5EF4-FFF2-40B4-BE49-F238E27FC236}">
                <a16:creationId xmlns:a16="http://schemas.microsoft.com/office/drawing/2014/main" id="{8F757377-9769-4170-9C03-424D2C3963C5}"/>
              </a:ext>
            </a:extLst>
          </p:cNvPr>
          <p:cNvSpPr txBox="1"/>
          <p:nvPr/>
        </p:nvSpPr>
        <p:spPr>
          <a:xfrm>
            <a:off x="6149582" y="2384292"/>
            <a:ext cx="2581423" cy="630942"/>
          </a:xfrm>
          <a:prstGeom prst="rect">
            <a:avLst/>
          </a:prstGeom>
          <a:noFill/>
        </p:spPr>
        <p:txBody>
          <a:bodyPr wrap="square" rtlCol="0">
            <a:spAutoFit/>
          </a:bodyPr>
          <a:lstStyle/>
          <a:p>
            <a:r>
              <a:rPr lang="en-US" sz="2000">
                <a:solidFill>
                  <a:srgbClr val="002060"/>
                </a:solidFill>
                <a:latin typeface="Calibri" panose="020F0502020204030204" pitchFamily="34" charset="0"/>
                <a:cs typeface="Calibri" panose="020F0502020204030204" pitchFamily="34" charset="0"/>
              </a:rPr>
              <a:t>Nguyễn Thị Hiền Trang</a:t>
            </a:r>
          </a:p>
          <a:p>
            <a:pPr algn="ctr"/>
            <a:r>
              <a:rPr lang="en-US" sz="1500" i="1">
                <a:solidFill>
                  <a:srgbClr val="002060"/>
                </a:solidFill>
                <a:latin typeface="Calibri" panose="020F0502020204030204" pitchFamily="34" charset="0"/>
                <a:cs typeface="Calibri" panose="020F0502020204030204" pitchFamily="34" charset="0"/>
              </a:rPr>
              <a:t>19522383</a:t>
            </a:r>
          </a:p>
        </p:txBody>
      </p:sp>
      <p:sp>
        <p:nvSpPr>
          <p:cNvPr id="54" name="TextBox 53">
            <a:extLst>
              <a:ext uri="{FF2B5EF4-FFF2-40B4-BE49-F238E27FC236}">
                <a16:creationId xmlns:a16="http://schemas.microsoft.com/office/drawing/2014/main" id="{2CA600F1-31F1-4BD4-BD63-F9A8F6642CCD}"/>
              </a:ext>
            </a:extLst>
          </p:cNvPr>
          <p:cNvSpPr txBox="1"/>
          <p:nvPr/>
        </p:nvSpPr>
        <p:spPr>
          <a:xfrm>
            <a:off x="3435978" y="2379917"/>
            <a:ext cx="2074625" cy="630942"/>
          </a:xfrm>
          <a:prstGeom prst="rect">
            <a:avLst/>
          </a:prstGeom>
          <a:noFill/>
        </p:spPr>
        <p:txBody>
          <a:bodyPr wrap="square" rtlCol="0">
            <a:spAutoFit/>
          </a:bodyPr>
          <a:lstStyle/>
          <a:p>
            <a:r>
              <a:rPr lang="en-US" sz="2000">
                <a:solidFill>
                  <a:srgbClr val="002060"/>
                </a:solidFill>
                <a:latin typeface="Calibri" panose="020F0502020204030204" pitchFamily="34" charset="0"/>
                <a:cs typeface="Calibri" panose="020F0502020204030204" pitchFamily="34" charset="0"/>
              </a:rPr>
              <a:t>Nông Thanh Hồng</a:t>
            </a:r>
          </a:p>
          <a:p>
            <a:pPr algn="ctr"/>
            <a:r>
              <a:rPr lang="en-US" sz="1500" i="1">
                <a:solidFill>
                  <a:srgbClr val="002060"/>
                </a:solidFill>
                <a:latin typeface="Calibri" panose="020F0502020204030204" pitchFamily="34" charset="0"/>
                <a:cs typeface="Calibri" panose="020F0502020204030204" pitchFamily="34" charset="0"/>
              </a:rPr>
              <a:t>19521551</a:t>
            </a:r>
          </a:p>
        </p:txBody>
      </p:sp>
      <p:sp>
        <p:nvSpPr>
          <p:cNvPr id="55" name="TextBox 54">
            <a:extLst>
              <a:ext uri="{FF2B5EF4-FFF2-40B4-BE49-F238E27FC236}">
                <a16:creationId xmlns:a16="http://schemas.microsoft.com/office/drawing/2014/main" id="{C8468659-244F-445F-B062-77163D4013A4}"/>
              </a:ext>
            </a:extLst>
          </p:cNvPr>
          <p:cNvSpPr txBox="1"/>
          <p:nvPr/>
        </p:nvSpPr>
        <p:spPr>
          <a:xfrm>
            <a:off x="4967323" y="3504375"/>
            <a:ext cx="1940254" cy="630942"/>
          </a:xfrm>
          <a:prstGeom prst="rect">
            <a:avLst/>
          </a:prstGeom>
          <a:noFill/>
        </p:spPr>
        <p:txBody>
          <a:bodyPr wrap="square" rtlCol="0">
            <a:spAutoFit/>
          </a:bodyPr>
          <a:lstStyle/>
          <a:p>
            <a:r>
              <a:rPr lang="en-US" sz="2000">
                <a:solidFill>
                  <a:srgbClr val="002060"/>
                </a:solidFill>
                <a:latin typeface="Calibri" panose="020F0502020204030204" pitchFamily="34" charset="0"/>
                <a:cs typeface="Calibri" panose="020F0502020204030204" pitchFamily="34" charset="0"/>
              </a:rPr>
              <a:t>Lê Võ Ngọc Anh</a:t>
            </a:r>
          </a:p>
          <a:p>
            <a:pPr algn="ctr"/>
            <a:r>
              <a:rPr lang="en-US" sz="1500" i="1">
                <a:solidFill>
                  <a:srgbClr val="002060"/>
                </a:solidFill>
                <a:latin typeface="Calibri" panose="020F0502020204030204" pitchFamily="34" charset="0"/>
                <a:cs typeface="Calibri" panose="020F0502020204030204" pitchFamily="34" charset="0"/>
              </a:rPr>
              <a:t>18520452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B734FDC-39DD-4F71-B279-7EF11FDE9AA7}"/>
              </a:ext>
            </a:extLst>
          </p:cNvPr>
          <p:cNvSpPr/>
          <p:nvPr/>
        </p:nvSpPr>
        <p:spPr>
          <a:xfrm>
            <a:off x="2659805" y="659555"/>
            <a:ext cx="3824387" cy="38243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6B0CDD-DFFF-477C-ABF5-C3C346A67E48}"/>
              </a:ext>
            </a:extLst>
          </p:cNvPr>
          <p:cNvSpPr txBox="1"/>
          <p:nvPr/>
        </p:nvSpPr>
        <p:spPr>
          <a:xfrm>
            <a:off x="2959441" y="1448363"/>
            <a:ext cx="3225114" cy="2246769"/>
          </a:xfrm>
          <a:prstGeom prst="rect">
            <a:avLst/>
          </a:prstGeom>
          <a:noFill/>
        </p:spPr>
        <p:txBody>
          <a:bodyPr wrap="square" rtlCol="0">
            <a:spAutoFit/>
          </a:bodyPr>
          <a:lstStyle/>
          <a:p>
            <a:pPr algn="ctr"/>
            <a:r>
              <a:rPr lang="en-US" sz="7000">
                <a:solidFill>
                  <a:srgbClr val="32D8C0"/>
                </a:solidFill>
                <a:latin typeface="Oswald" pitchFamily="2" charset="0"/>
                <a:cs typeface="Calibri" panose="020F0502020204030204" pitchFamily="34" charset="0"/>
              </a:rPr>
              <a:t>WHY</a:t>
            </a:r>
          </a:p>
          <a:p>
            <a:pPr algn="ctr"/>
            <a:r>
              <a:rPr lang="en-US" sz="7000">
                <a:solidFill>
                  <a:schemeClr val="accent2"/>
                </a:solidFill>
                <a:latin typeface="Oswald" pitchFamily="2" charset="0"/>
                <a:cs typeface="Calibri" panose="020F0502020204030204" pitchFamily="34" charset="0"/>
              </a:rPr>
              <a:t>LEARN?</a:t>
            </a:r>
          </a:p>
        </p:txBody>
      </p:sp>
      <p:grpSp>
        <p:nvGrpSpPr>
          <p:cNvPr id="64" name="Group 63">
            <a:extLst>
              <a:ext uri="{FF2B5EF4-FFF2-40B4-BE49-F238E27FC236}">
                <a16:creationId xmlns:a16="http://schemas.microsoft.com/office/drawing/2014/main" id="{AC2703B1-B7BB-4456-AEB0-E144F6C18A05}"/>
              </a:ext>
            </a:extLst>
          </p:cNvPr>
          <p:cNvGrpSpPr/>
          <p:nvPr/>
        </p:nvGrpSpPr>
        <p:grpSpPr>
          <a:xfrm>
            <a:off x="5924123" y="258584"/>
            <a:ext cx="3701790" cy="961041"/>
            <a:chOff x="5924123" y="258584"/>
            <a:chExt cx="3701790" cy="961041"/>
          </a:xfrm>
        </p:grpSpPr>
        <p:cxnSp>
          <p:nvCxnSpPr>
            <p:cNvPr id="21" name="Connector: Elbow 20">
              <a:extLst>
                <a:ext uri="{FF2B5EF4-FFF2-40B4-BE49-F238E27FC236}">
                  <a16:creationId xmlns:a16="http://schemas.microsoft.com/office/drawing/2014/main" id="{C308BC44-74C9-4A00-97ED-B126418BEC96}"/>
                </a:ext>
              </a:extLst>
            </p:cNvPr>
            <p:cNvCxnSpPr>
              <a:cxnSpLocks/>
              <a:stCxn id="5" idx="7"/>
            </p:cNvCxnSpPr>
            <p:nvPr/>
          </p:nvCxnSpPr>
          <p:spPr>
            <a:xfrm rot="5400000" flipH="1" flipV="1">
              <a:off x="7074853" y="-491176"/>
              <a:ext cx="560071" cy="28615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9F4AB9E-B4C7-4EFF-90C7-2E090272C06C}"/>
                </a:ext>
              </a:extLst>
            </p:cNvPr>
            <p:cNvSpPr txBox="1"/>
            <p:nvPr/>
          </p:nvSpPr>
          <p:spPr>
            <a:xfrm>
              <a:off x="5924123" y="258584"/>
              <a:ext cx="2861530"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Miễn phí. Mã nguồn mở</a:t>
              </a:r>
            </a:p>
          </p:txBody>
        </p:sp>
        <p:sp>
          <p:nvSpPr>
            <p:cNvPr id="43" name="TextBox 42">
              <a:extLst>
                <a:ext uri="{FF2B5EF4-FFF2-40B4-BE49-F238E27FC236}">
                  <a16:creationId xmlns:a16="http://schemas.microsoft.com/office/drawing/2014/main" id="{CE162A1F-D09F-4DB8-9D5B-7594902E5EBB}"/>
                </a:ext>
              </a:extLst>
            </p:cNvPr>
            <p:cNvSpPr txBox="1"/>
            <p:nvPr/>
          </p:nvSpPr>
          <p:spPr>
            <a:xfrm>
              <a:off x="5926740" y="619461"/>
              <a:ext cx="3699173" cy="400110"/>
            </a:xfrm>
            <a:prstGeom prst="rect">
              <a:avLst/>
            </a:prstGeom>
            <a:noFill/>
          </p:spPr>
          <p:txBody>
            <a:bodyPr wrap="square" rtlCol="0">
              <a:spAutoFit/>
            </a:bodyPr>
            <a:lstStyle/>
            <a:p>
              <a:r>
                <a:rPr lang="vi-VN" sz="2000">
                  <a:latin typeface="Calibri Light" panose="020F0302020204030204" pitchFamily="34" charset="0"/>
                  <a:cs typeface="Calibri Light" panose="020F0302020204030204" pitchFamily="34" charset="0"/>
                </a:rPr>
                <a:t>Tương thích nhiều nền tảng</a:t>
              </a:r>
            </a:p>
          </p:txBody>
        </p:sp>
      </p:grpSp>
      <p:grpSp>
        <p:nvGrpSpPr>
          <p:cNvPr id="65" name="Group 64">
            <a:extLst>
              <a:ext uri="{FF2B5EF4-FFF2-40B4-BE49-F238E27FC236}">
                <a16:creationId xmlns:a16="http://schemas.microsoft.com/office/drawing/2014/main" id="{3DE82A95-5962-406E-BD89-B68FC88C6A6E}"/>
              </a:ext>
            </a:extLst>
          </p:cNvPr>
          <p:cNvGrpSpPr/>
          <p:nvPr/>
        </p:nvGrpSpPr>
        <p:grpSpPr>
          <a:xfrm>
            <a:off x="6484191" y="2137621"/>
            <a:ext cx="2301463" cy="834236"/>
            <a:chOff x="6484191" y="2137621"/>
            <a:chExt cx="2301463" cy="834236"/>
          </a:xfrm>
        </p:grpSpPr>
        <p:cxnSp>
          <p:nvCxnSpPr>
            <p:cNvPr id="36" name="Straight Connector 35">
              <a:extLst>
                <a:ext uri="{FF2B5EF4-FFF2-40B4-BE49-F238E27FC236}">
                  <a16:creationId xmlns:a16="http://schemas.microsoft.com/office/drawing/2014/main" id="{F95E5BFA-15FF-4D71-BD97-718F8D865AFF}"/>
                </a:ext>
              </a:extLst>
            </p:cNvPr>
            <p:cNvCxnSpPr>
              <a:cxnSpLocks/>
              <a:stCxn id="5" idx="6"/>
            </p:cNvCxnSpPr>
            <p:nvPr/>
          </p:nvCxnSpPr>
          <p:spPr>
            <a:xfrm>
              <a:off x="6484192" y="2571749"/>
              <a:ext cx="2301462"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BC5C31C-2A00-4D63-B4E3-8658CD1BF5BC}"/>
                </a:ext>
              </a:extLst>
            </p:cNvPr>
            <p:cNvSpPr txBox="1"/>
            <p:nvPr/>
          </p:nvSpPr>
          <p:spPr>
            <a:xfrm>
              <a:off x="6484191" y="2571747"/>
              <a:ext cx="2078028"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Cộng động lớn</a:t>
              </a:r>
              <a:endParaRPr lang="vi-VN" sz="2000">
                <a:latin typeface="Calibri Light" panose="020F0302020204030204" pitchFamily="34" charset="0"/>
                <a:cs typeface="Calibri Light" panose="020F0302020204030204" pitchFamily="34" charset="0"/>
              </a:endParaRPr>
            </a:p>
          </p:txBody>
        </p:sp>
        <p:sp>
          <p:nvSpPr>
            <p:cNvPr id="45" name="TextBox 44">
              <a:extLst>
                <a:ext uri="{FF2B5EF4-FFF2-40B4-BE49-F238E27FC236}">
                  <a16:creationId xmlns:a16="http://schemas.microsoft.com/office/drawing/2014/main" id="{6766C620-7DD9-47A1-8713-8E7EFD971CBD}"/>
                </a:ext>
              </a:extLst>
            </p:cNvPr>
            <p:cNvSpPr txBox="1"/>
            <p:nvPr/>
          </p:nvSpPr>
          <p:spPr>
            <a:xfrm>
              <a:off x="6484191" y="2137621"/>
              <a:ext cx="2078028"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R cực kỳ toàn diện</a:t>
              </a:r>
              <a:endParaRPr lang="vi-VN" sz="2000">
                <a:latin typeface="Calibri Light" panose="020F0302020204030204" pitchFamily="34" charset="0"/>
                <a:cs typeface="Calibri Light" panose="020F0302020204030204" pitchFamily="34" charset="0"/>
              </a:endParaRPr>
            </a:p>
          </p:txBody>
        </p:sp>
      </p:grpSp>
      <p:grpSp>
        <p:nvGrpSpPr>
          <p:cNvPr id="69" name="Group 68">
            <a:extLst>
              <a:ext uri="{FF2B5EF4-FFF2-40B4-BE49-F238E27FC236}">
                <a16:creationId xmlns:a16="http://schemas.microsoft.com/office/drawing/2014/main" id="{4B2F5D1B-0951-4400-9B12-767F0468DBA4}"/>
              </a:ext>
            </a:extLst>
          </p:cNvPr>
          <p:cNvGrpSpPr/>
          <p:nvPr/>
        </p:nvGrpSpPr>
        <p:grpSpPr>
          <a:xfrm>
            <a:off x="-1" y="219351"/>
            <a:ext cx="3386695" cy="1107996"/>
            <a:chOff x="-1" y="219351"/>
            <a:chExt cx="3386695" cy="1107996"/>
          </a:xfrm>
        </p:grpSpPr>
        <p:cxnSp>
          <p:nvCxnSpPr>
            <p:cNvPr id="47" name="Connector: Elbow 46">
              <a:extLst>
                <a:ext uri="{FF2B5EF4-FFF2-40B4-BE49-F238E27FC236}">
                  <a16:creationId xmlns:a16="http://schemas.microsoft.com/office/drawing/2014/main" id="{6F240A5A-1F67-4370-83E1-B66D524127EC}"/>
                </a:ext>
              </a:extLst>
            </p:cNvPr>
            <p:cNvCxnSpPr>
              <a:cxnSpLocks/>
              <a:stCxn id="5" idx="1"/>
            </p:cNvCxnSpPr>
            <p:nvPr/>
          </p:nvCxnSpPr>
          <p:spPr>
            <a:xfrm rot="16200000" flipV="1">
              <a:off x="1508644" y="-491607"/>
              <a:ext cx="560930" cy="28615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C437443-A161-4ADC-889B-ACED368D2A25}"/>
                </a:ext>
              </a:extLst>
            </p:cNvPr>
            <p:cNvSpPr txBox="1"/>
            <p:nvPr/>
          </p:nvSpPr>
          <p:spPr>
            <a:xfrm>
              <a:off x="0" y="219351"/>
              <a:ext cx="3386694"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Sử dụng trong nhiều ngành</a:t>
              </a:r>
            </a:p>
          </p:txBody>
        </p:sp>
        <p:sp>
          <p:nvSpPr>
            <p:cNvPr id="51" name="TextBox 50">
              <a:extLst>
                <a:ext uri="{FF2B5EF4-FFF2-40B4-BE49-F238E27FC236}">
                  <a16:creationId xmlns:a16="http://schemas.microsoft.com/office/drawing/2014/main" id="{84F7204B-063F-40DC-9D91-26B82CA631C7}"/>
                </a:ext>
              </a:extLst>
            </p:cNvPr>
            <p:cNvSpPr txBox="1"/>
            <p:nvPr/>
          </p:nvSpPr>
          <p:spPr>
            <a:xfrm>
              <a:off x="-1" y="619461"/>
              <a:ext cx="3071595"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Được sử dụng bởi nhiều công ty hàng đầu</a:t>
              </a:r>
            </a:p>
          </p:txBody>
        </p:sp>
      </p:grpSp>
      <p:grpSp>
        <p:nvGrpSpPr>
          <p:cNvPr id="68" name="Group 67">
            <a:extLst>
              <a:ext uri="{FF2B5EF4-FFF2-40B4-BE49-F238E27FC236}">
                <a16:creationId xmlns:a16="http://schemas.microsoft.com/office/drawing/2014/main" id="{7EC668F3-6F85-46D5-BE4A-BE4AC38254EF}"/>
              </a:ext>
            </a:extLst>
          </p:cNvPr>
          <p:cNvGrpSpPr/>
          <p:nvPr/>
        </p:nvGrpSpPr>
        <p:grpSpPr>
          <a:xfrm>
            <a:off x="-1" y="2171206"/>
            <a:ext cx="2659806" cy="800651"/>
            <a:chOff x="-1" y="2171206"/>
            <a:chExt cx="2659806" cy="800651"/>
          </a:xfrm>
        </p:grpSpPr>
        <p:cxnSp>
          <p:nvCxnSpPr>
            <p:cNvPr id="53" name="Straight Connector 52">
              <a:extLst>
                <a:ext uri="{FF2B5EF4-FFF2-40B4-BE49-F238E27FC236}">
                  <a16:creationId xmlns:a16="http://schemas.microsoft.com/office/drawing/2014/main" id="{694DA3BB-5872-42C9-AFBB-DC60872FC384}"/>
                </a:ext>
              </a:extLst>
            </p:cNvPr>
            <p:cNvCxnSpPr>
              <a:stCxn id="5" idx="2"/>
            </p:cNvCxnSpPr>
            <p:nvPr/>
          </p:nvCxnSpPr>
          <p:spPr>
            <a:xfrm flipH="1" flipV="1">
              <a:off x="148281" y="2571747"/>
              <a:ext cx="2511524" cy="2"/>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6671395-473C-4928-B24F-51C83CD1D84A}"/>
                </a:ext>
              </a:extLst>
            </p:cNvPr>
            <p:cNvSpPr txBox="1"/>
            <p:nvPr/>
          </p:nvSpPr>
          <p:spPr>
            <a:xfrm>
              <a:off x="1" y="2171206"/>
              <a:ext cx="2436370"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Cơ hội nghề nghiệp</a:t>
              </a:r>
            </a:p>
          </p:txBody>
        </p:sp>
        <p:sp>
          <p:nvSpPr>
            <p:cNvPr id="55" name="TextBox 54">
              <a:extLst>
                <a:ext uri="{FF2B5EF4-FFF2-40B4-BE49-F238E27FC236}">
                  <a16:creationId xmlns:a16="http://schemas.microsoft.com/office/drawing/2014/main" id="{29216F14-05CF-438A-BB9B-BBA733E3A4E9}"/>
                </a:ext>
              </a:extLst>
            </p:cNvPr>
            <p:cNvSpPr txBox="1"/>
            <p:nvPr/>
          </p:nvSpPr>
          <p:spPr>
            <a:xfrm>
              <a:off x="-1" y="2571747"/>
              <a:ext cx="2360169"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Mức lương cao</a:t>
              </a:r>
            </a:p>
          </p:txBody>
        </p:sp>
      </p:grpSp>
      <p:grpSp>
        <p:nvGrpSpPr>
          <p:cNvPr id="66" name="Group 65">
            <a:extLst>
              <a:ext uri="{FF2B5EF4-FFF2-40B4-BE49-F238E27FC236}">
                <a16:creationId xmlns:a16="http://schemas.microsoft.com/office/drawing/2014/main" id="{3574C74D-6A5D-4218-BB90-8552B8CCA0A4}"/>
              </a:ext>
            </a:extLst>
          </p:cNvPr>
          <p:cNvGrpSpPr/>
          <p:nvPr/>
        </p:nvGrpSpPr>
        <p:grpSpPr>
          <a:xfrm>
            <a:off x="5924125" y="3723814"/>
            <a:ext cx="3553507" cy="428056"/>
            <a:chOff x="5924125" y="3723814"/>
            <a:chExt cx="3553507" cy="428056"/>
          </a:xfrm>
        </p:grpSpPr>
        <p:cxnSp>
          <p:nvCxnSpPr>
            <p:cNvPr id="59" name="Connector: Elbow 58">
              <a:extLst>
                <a:ext uri="{FF2B5EF4-FFF2-40B4-BE49-F238E27FC236}">
                  <a16:creationId xmlns:a16="http://schemas.microsoft.com/office/drawing/2014/main" id="{186D381E-81F8-47EC-B763-37DC7E72931F}"/>
                </a:ext>
              </a:extLst>
            </p:cNvPr>
            <p:cNvCxnSpPr>
              <a:cxnSpLocks/>
            </p:cNvCxnSpPr>
            <p:nvPr/>
          </p:nvCxnSpPr>
          <p:spPr>
            <a:xfrm rot="16200000" flipH="1">
              <a:off x="7240891" y="2607107"/>
              <a:ext cx="227997" cy="2861530"/>
            </a:xfrm>
            <a:prstGeom prst="bentConnector4">
              <a:avLst>
                <a:gd name="adj1" fmla="val 100264"/>
                <a:gd name="adj2" fmla="val 59786"/>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4D6C3C5-ECF5-42DA-B220-6353B948C932}"/>
                </a:ext>
              </a:extLst>
            </p:cNvPr>
            <p:cNvSpPr txBox="1"/>
            <p:nvPr/>
          </p:nvSpPr>
          <p:spPr>
            <a:xfrm>
              <a:off x="6068180" y="3723814"/>
              <a:ext cx="3409452"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R linh hoạt. Biểu đồ đa dạng</a:t>
              </a:r>
              <a:endParaRPr lang="vi-VN" sz="2000">
                <a:latin typeface="Calibri Light" panose="020F0302020204030204" pitchFamily="34" charset="0"/>
                <a:cs typeface="Calibri Light" panose="020F0302020204030204" pitchFamily="34" charset="0"/>
              </a:endParaRPr>
            </a:p>
          </p:txBody>
        </p:sp>
      </p:grpSp>
      <p:grpSp>
        <p:nvGrpSpPr>
          <p:cNvPr id="67" name="Group 66">
            <a:extLst>
              <a:ext uri="{FF2B5EF4-FFF2-40B4-BE49-F238E27FC236}">
                <a16:creationId xmlns:a16="http://schemas.microsoft.com/office/drawing/2014/main" id="{300AA49C-8F5B-43B1-B921-E844E6E63398}"/>
              </a:ext>
            </a:extLst>
          </p:cNvPr>
          <p:cNvGrpSpPr/>
          <p:nvPr/>
        </p:nvGrpSpPr>
        <p:grpSpPr>
          <a:xfrm>
            <a:off x="42708" y="3766112"/>
            <a:ext cx="3177166" cy="707886"/>
            <a:chOff x="42708" y="3766112"/>
            <a:chExt cx="3177166" cy="707886"/>
          </a:xfrm>
        </p:grpSpPr>
        <p:cxnSp>
          <p:nvCxnSpPr>
            <p:cNvPr id="62" name="Connector: Elbow 61">
              <a:extLst>
                <a:ext uri="{FF2B5EF4-FFF2-40B4-BE49-F238E27FC236}">
                  <a16:creationId xmlns:a16="http://schemas.microsoft.com/office/drawing/2014/main" id="{10A445CB-8AE3-409A-BD1C-AD5E9434EEC9}"/>
                </a:ext>
              </a:extLst>
            </p:cNvPr>
            <p:cNvCxnSpPr>
              <a:stCxn id="5" idx="3"/>
            </p:cNvCxnSpPr>
            <p:nvPr/>
          </p:nvCxnSpPr>
          <p:spPr>
            <a:xfrm rot="5400000">
              <a:off x="1570079" y="2502076"/>
              <a:ext cx="227998" cy="3071593"/>
            </a:xfrm>
            <a:prstGeom prst="bentConnector4">
              <a:avLst>
                <a:gd name="adj1" fmla="val 100264"/>
                <a:gd name="adj2" fmla="val 59117"/>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C79BE82-0920-4D8E-96B1-213F47834682}"/>
                </a:ext>
              </a:extLst>
            </p:cNvPr>
            <p:cNvSpPr txBox="1"/>
            <p:nvPr/>
          </p:nvSpPr>
          <p:spPr>
            <a:xfrm>
              <a:off x="42708" y="3766112"/>
              <a:ext cx="2722669"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Phân tích thống kê &amp; Khoa học dữ liệu</a:t>
              </a:r>
            </a:p>
          </p:txBody>
        </p:sp>
      </p:grpSp>
    </p:spTree>
    <p:extLst>
      <p:ext uri="{BB962C8B-B14F-4D97-AF65-F5344CB8AC3E}">
        <p14:creationId xmlns:p14="http://schemas.microsoft.com/office/powerpoint/2010/main" val="4155710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D0A401-E4C3-408F-9141-2A6BDED0F36D}"/>
              </a:ext>
            </a:extLst>
          </p:cNvPr>
          <p:cNvCxnSpPr/>
          <p:nvPr/>
        </p:nvCxnSpPr>
        <p:spPr>
          <a:xfrm>
            <a:off x="4571998" y="383059"/>
            <a:ext cx="0" cy="4287795"/>
          </a:xfrm>
          <a:prstGeom prst="line">
            <a:avLst/>
          </a:prstGeom>
          <a:ln w="19050">
            <a:solidFill>
              <a:schemeClr val="bg2">
                <a:lumMod val="50000"/>
              </a:schemeClr>
            </a:solidFill>
            <a:prstDash val="dash"/>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D8AD429-C0AE-44D5-BB26-38CE41E9AA9D}"/>
              </a:ext>
            </a:extLst>
          </p:cNvPr>
          <p:cNvSpPr txBox="1"/>
          <p:nvPr/>
        </p:nvSpPr>
        <p:spPr>
          <a:xfrm>
            <a:off x="3208496" y="2034544"/>
            <a:ext cx="1099747" cy="1169551"/>
          </a:xfrm>
          <a:prstGeom prst="rect">
            <a:avLst/>
          </a:prstGeom>
          <a:noFill/>
        </p:spPr>
        <p:txBody>
          <a:bodyPr wrap="square" rtlCol="0">
            <a:spAutoFit/>
          </a:bodyPr>
          <a:lstStyle/>
          <a:p>
            <a:pPr algn="ctr"/>
            <a:r>
              <a:rPr lang="en-US" sz="3500">
                <a:solidFill>
                  <a:schemeClr val="accent2"/>
                </a:solidFill>
                <a:latin typeface="Oswald" pitchFamily="2" charset="0"/>
                <a:cs typeface="Calibri" panose="020F0502020204030204" pitchFamily="34" charset="0"/>
              </a:rPr>
              <a:t>Ưu</a:t>
            </a:r>
          </a:p>
          <a:p>
            <a:pPr algn="ctr"/>
            <a:r>
              <a:rPr lang="en-US" sz="3500">
                <a:solidFill>
                  <a:schemeClr val="accent2"/>
                </a:solidFill>
                <a:latin typeface="Oswald" pitchFamily="2" charset="0"/>
                <a:cs typeface="Calibri" panose="020F0502020204030204" pitchFamily="34" charset="0"/>
              </a:rPr>
              <a:t>điểm</a:t>
            </a:r>
          </a:p>
        </p:txBody>
      </p:sp>
      <p:grpSp>
        <p:nvGrpSpPr>
          <p:cNvPr id="60" name="Group 59">
            <a:extLst>
              <a:ext uri="{FF2B5EF4-FFF2-40B4-BE49-F238E27FC236}">
                <a16:creationId xmlns:a16="http://schemas.microsoft.com/office/drawing/2014/main" id="{BE76C254-B0DD-46F0-8FEB-569D2AAA19A1}"/>
              </a:ext>
            </a:extLst>
          </p:cNvPr>
          <p:cNvGrpSpPr/>
          <p:nvPr/>
        </p:nvGrpSpPr>
        <p:grpSpPr>
          <a:xfrm>
            <a:off x="81069" y="94163"/>
            <a:ext cx="4404428" cy="4576690"/>
            <a:chOff x="81069" y="94163"/>
            <a:chExt cx="4404428" cy="4576690"/>
          </a:xfrm>
        </p:grpSpPr>
        <p:sp>
          <p:nvSpPr>
            <p:cNvPr id="20" name="TextBox 19">
              <a:extLst>
                <a:ext uri="{FF2B5EF4-FFF2-40B4-BE49-F238E27FC236}">
                  <a16:creationId xmlns:a16="http://schemas.microsoft.com/office/drawing/2014/main" id="{4B018C7B-4D84-41D3-8DA1-CCAF37222EDD}"/>
                </a:ext>
              </a:extLst>
            </p:cNvPr>
            <p:cNvSpPr txBox="1"/>
            <p:nvPr/>
          </p:nvSpPr>
          <p:spPr>
            <a:xfrm>
              <a:off x="167571" y="94163"/>
              <a:ext cx="1856610"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Mã nguồn mở</a:t>
              </a:r>
              <a:endParaRPr lang="vi-VN" sz="2000">
                <a:latin typeface="Calibri Light" panose="020F0302020204030204" pitchFamily="34" charset="0"/>
                <a:cs typeface="Calibri Light" panose="020F0302020204030204" pitchFamily="34" charset="0"/>
              </a:endParaRPr>
            </a:p>
          </p:txBody>
        </p:sp>
        <p:sp>
          <p:nvSpPr>
            <p:cNvPr id="28" name="TextBox 27">
              <a:extLst>
                <a:ext uri="{FF2B5EF4-FFF2-40B4-BE49-F238E27FC236}">
                  <a16:creationId xmlns:a16="http://schemas.microsoft.com/office/drawing/2014/main" id="{FF940E64-F9A3-4D0D-A525-F6EC76E78DD5}"/>
                </a:ext>
              </a:extLst>
            </p:cNvPr>
            <p:cNvSpPr txBox="1"/>
            <p:nvPr/>
          </p:nvSpPr>
          <p:spPr>
            <a:xfrm>
              <a:off x="167571" y="882031"/>
              <a:ext cx="2387961"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Học máy</a:t>
              </a:r>
              <a:endParaRPr lang="vi-VN" sz="2000">
                <a:latin typeface="Calibri Light" panose="020F0302020204030204" pitchFamily="34" charset="0"/>
                <a:cs typeface="Calibri Light" panose="020F0302020204030204" pitchFamily="34" charset="0"/>
              </a:endParaRPr>
            </a:p>
          </p:txBody>
        </p:sp>
        <p:sp>
          <p:nvSpPr>
            <p:cNvPr id="29" name="TextBox 28">
              <a:extLst>
                <a:ext uri="{FF2B5EF4-FFF2-40B4-BE49-F238E27FC236}">
                  <a16:creationId xmlns:a16="http://schemas.microsoft.com/office/drawing/2014/main" id="{E759B078-DC55-452B-9BD7-05B6E9BD556C}"/>
                </a:ext>
              </a:extLst>
            </p:cNvPr>
            <p:cNvSpPr txBox="1"/>
            <p:nvPr/>
          </p:nvSpPr>
          <p:spPr>
            <a:xfrm>
              <a:off x="81070" y="1682251"/>
              <a:ext cx="2387961"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Lập biểu đồ và đồ thị chất lượng</a:t>
              </a:r>
              <a:endParaRPr lang="vi-VN" sz="2000">
                <a:latin typeface="Calibri Light" panose="020F0302020204030204" pitchFamily="34" charset="0"/>
                <a:cs typeface="Calibri Light" panose="020F0302020204030204" pitchFamily="34" charset="0"/>
              </a:endParaRPr>
            </a:p>
          </p:txBody>
        </p:sp>
        <p:sp>
          <p:nvSpPr>
            <p:cNvPr id="30" name="TextBox 29">
              <a:extLst>
                <a:ext uri="{FF2B5EF4-FFF2-40B4-BE49-F238E27FC236}">
                  <a16:creationId xmlns:a16="http://schemas.microsoft.com/office/drawing/2014/main" id="{5B9CDEFD-10DF-43DB-A678-95C9AC3B89F3}"/>
                </a:ext>
              </a:extLst>
            </p:cNvPr>
            <p:cNvSpPr txBox="1"/>
            <p:nvPr/>
          </p:nvSpPr>
          <p:spPr>
            <a:xfrm>
              <a:off x="137816" y="2927068"/>
              <a:ext cx="2387961"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Thống kê</a:t>
              </a:r>
              <a:endParaRPr lang="vi-VN" sz="2000">
                <a:latin typeface="Calibri Light" panose="020F0302020204030204" pitchFamily="34" charset="0"/>
                <a:cs typeface="Calibri Light" panose="020F0302020204030204" pitchFamily="34" charset="0"/>
              </a:endParaRPr>
            </a:p>
          </p:txBody>
        </p:sp>
        <p:sp>
          <p:nvSpPr>
            <p:cNvPr id="31" name="TextBox 30">
              <a:extLst>
                <a:ext uri="{FF2B5EF4-FFF2-40B4-BE49-F238E27FC236}">
                  <a16:creationId xmlns:a16="http://schemas.microsoft.com/office/drawing/2014/main" id="{4CF5AEA4-9A7C-48A5-B2FB-BAD202AC2E33}"/>
                </a:ext>
              </a:extLst>
            </p:cNvPr>
            <p:cNvSpPr txBox="1"/>
            <p:nvPr/>
          </p:nvSpPr>
          <p:spPr>
            <a:xfrm>
              <a:off x="81069" y="3714936"/>
              <a:ext cx="2387961"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Liên tục phát triển</a:t>
              </a:r>
              <a:endParaRPr lang="vi-VN" sz="2000">
                <a:latin typeface="Calibri Light" panose="020F0302020204030204" pitchFamily="34" charset="0"/>
                <a:cs typeface="Calibri Light" panose="020F0302020204030204" pitchFamily="34" charset="0"/>
              </a:endParaRPr>
            </a:p>
          </p:txBody>
        </p:sp>
        <p:grpSp>
          <p:nvGrpSpPr>
            <p:cNvPr id="50" name="Group 49">
              <a:extLst>
                <a:ext uri="{FF2B5EF4-FFF2-40B4-BE49-F238E27FC236}">
                  <a16:creationId xmlns:a16="http://schemas.microsoft.com/office/drawing/2014/main" id="{88365352-CAF9-49E0-AAE5-B21A82D47BF9}"/>
                </a:ext>
              </a:extLst>
            </p:cNvPr>
            <p:cNvGrpSpPr/>
            <p:nvPr/>
          </p:nvGrpSpPr>
          <p:grpSpPr>
            <a:xfrm>
              <a:off x="167572" y="383060"/>
              <a:ext cx="4317925" cy="4287793"/>
              <a:chOff x="167572" y="383060"/>
              <a:chExt cx="4317925" cy="4287793"/>
            </a:xfrm>
          </p:grpSpPr>
          <p:sp>
            <p:nvSpPr>
              <p:cNvPr id="6" name="Isosceles Triangle 5">
                <a:extLst>
                  <a:ext uri="{FF2B5EF4-FFF2-40B4-BE49-F238E27FC236}">
                    <a16:creationId xmlns:a16="http://schemas.microsoft.com/office/drawing/2014/main" id="{4206AE23-A7FB-407B-B5B0-E5B97BD31B92}"/>
                  </a:ext>
                </a:extLst>
              </p:cNvPr>
              <p:cNvSpPr/>
              <p:nvPr/>
            </p:nvSpPr>
            <p:spPr>
              <a:xfrm rot="5400000">
                <a:off x="1748476" y="1933832"/>
                <a:ext cx="4287793" cy="1186249"/>
              </a:xfrm>
              <a:prstGeom prst="triangl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90CCDD6E-E754-4445-B22C-9F20CE767679}"/>
                  </a:ext>
                </a:extLst>
              </p:cNvPr>
              <p:cNvCxnSpPr>
                <a:cxnSpLocks/>
                <a:stCxn id="6" idx="3"/>
              </p:cNvCxnSpPr>
              <p:nvPr/>
            </p:nvCxnSpPr>
            <p:spPr>
              <a:xfrm rot="10800000">
                <a:off x="167572" y="494273"/>
                <a:ext cx="3131676" cy="2032684"/>
              </a:xfrm>
              <a:prstGeom prst="bentConnector3">
                <a:avLst>
                  <a:gd name="adj1" fmla="val 7781"/>
                </a:avLst>
              </a:prstGeom>
            </p:spPr>
            <p:style>
              <a:lnRef idx="1">
                <a:schemeClr val="accent2"/>
              </a:lnRef>
              <a:fillRef idx="0">
                <a:schemeClr val="accent2"/>
              </a:fillRef>
              <a:effectRef idx="0">
                <a:schemeClr val="accent2"/>
              </a:effectRef>
              <a:fontRef idx="minor">
                <a:schemeClr val="tx1"/>
              </a:fontRef>
            </p:style>
          </p:cxnSp>
          <p:cxnSp>
            <p:nvCxnSpPr>
              <p:cNvPr id="33" name="Connector: Elbow 32">
                <a:extLst>
                  <a:ext uri="{FF2B5EF4-FFF2-40B4-BE49-F238E27FC236}">
                    <a16:creationId xmlns:a16="http://schemas.microsoft.com/office/drawing/2014/main" id="{87E6C1DF-EBE8-4277-A131-8D0AF7A1505F}"/>
                  </a:ext>
                </a:extLst>
              </p:cNvPr>
              <p:cNvCxnSpPr/>
              <p:nvPr/>
            </p:nvCxnSpPr>
            <p:spPr>
              <a:xfrm rot="10800000">
                <a:off x="167572" y="1282141"/>
                <a:ext cx="3129365" cy="1244814"/>
              </a:xfrm>
              <a:prstGeom prst="bentConnector3">
                <a:avLst>
                  <a:gd name="adj1" fmla="val 7749"/>
                </a:avLst>
              </a:prstGeom>
            </p:spPr>
            <p:style>
              <a:lnRef idx="1">
                <a:schemeClr val="accent2"/>
              </a:lnRef>
              <a:fillRef idx="0">
                <a:schemeClr val="accent2"/>
              </a:fillRef>
              <a:effectRef idx="0">
                <a:schemeClr val="accent2"/>
              </a:effectRef>
              <a:fontRef idx="minor">
                <a:schemeClr val="tx1"/>
              </a:fontRef>
            </p:style>
          </p:cxnSp>
          <p:cxnSp>
            <p:nvCxnSpPr>
              <p:cNvPr id="36" name="Connector: Elbow 35">
                <a:extLst>
                  <a:ext uri="{FF2B5EF4-FFF2-40B4-BE49-F238E27FC236}">
                    <a16:creationId xmlns:a16="http://schemas.microsoft.com/office/drawing/2014/main" id="{00DD6ABF-AD61-4AB7-99EF-2BAAD26FD9C6}"/>
                  </a:ext>
                </a:extLst>
              </p:cNvPr>
              <p:cNvCxnSpPr>
                <a:cxnSpLocks/>
                <a:stCxn id="6" idx="3"/>
              </p:cNvCxnSpPr>
              <p:nvPr/>
            </p:nvCxnSpPr>
            <p:spPr>
              <a:xfrm rot="10800000">
                <a:off x="241462" y="2390137"/>
                <a:ext cx="3057787" cy="136820"/>
              </a:xfrm>
              <a:prstGeom prst="bentConnector3">
                <a:avLst>
                  <a:gd name="adj1" fmla="val 7973"/>
                </a:avLst>
              </a:prstGeom>
            </p:spPr>
            <p:style>
              <a:lnRef idx="1">
                <a:schemeClr val="accent2"/>
              </a:lnRef>
              <a:fillRef idx="0">
                <a:schemeClr val="accent2"/>
              </a:fillRef>
              <a:effectRef idx="0">
                <a:schemeClr val="accent2"/>
              </a:effectRef>
              <a:fontRef idx="minor">
                <a:schemeClr val="tx1"/>
              </a:fontRef>
            </p:style>
          </p:cxnSp>
          <p:cxnSp>
            <p:nvCxnSpPr>
              <p:cNvPr id="41" name="Connector: Elbow 40">
                <a:extLst>
                  <a:ext uri="{FF2B5EF4-FFF2-40B4-BE49-F238E27FC236}">
                    <a16:creationId xmlns:a16="http://schemas.microsoft.com/office/drawing/2014/main" id="{A1B7316E-C2A7-475C-9B75-BA4503DBAB29}"/>
                  </a:ext>
                </a:extLst>
              </p:cNvPr>
              <p:cNvCxnSpPr>
                <a:cxnSpLocks/>
                <a:stCxn id="6" idx="3"/>
              </p:cNvCxnSpPr>
              <p:nvPr/>
            </p:nvCxnSpPr>
            <p:spPr>
              <a:xfrm rot="10800000" flipV="1">
                <a:off x="241462" y="2526956"/>
                <a:ext cx="3057787" cy="799875"/>
              </a:xfrm>
              <a:prstGeom prst="bentConnector3">
                <a:avLst>
                  <a:gd name="adj1" fmla="val 7973"/>
                </a:avLst>
              </a:prstGeom>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2F95B0E5-DE02-4F8F-B7FE-FE5E8CE7121D}"/>
                  </a:ext>
                </a:extLst>
              </p:cNvPr>
              <p:cNvCxnSpPr>
                <a:cxnSpLocks/>
                <a:stCxn id="6" idx="3"/>
              </p:cNvCxnSpPr>
              <p:nvPr/>
            </p:nvCxnSpPr>
            <p:spPr>
              <a:xfrm rot="10800000" flipV="1">
                <a:off x="278406" y="2526956"/>
                <a:ext cx="3020842" cy="1587743"/>
              </a:xfrm>
              <a:prstGeom prst="bentConnector3">
                <a:avLst>
                  <a:gd name="adj1" fmla="val 8277"/>
                </a:avLst>
              </a:prstGeom>
            </p:spPr>
            <p:style>
              <a:lnRef idx="1">
                <a:schemeClr val="accent2"/>
              </a:lnRef>
              <a:fillRef idx="0">
                <a:schemeClr val="accent2"/>
              </a:fillRef>
              <a:effectRef idx="0">
                <a:schemeClr val="accent2"/>
              </a:effectRef>
              <a:fontRef idx="minor">
                <a:schemeClr val="tx1"/>
              </a:fontRef>
            </p:style>
          </p:cxnSp>
        </p:grpSp>
      </p:grpSp>
      <p:grpSp>
        <p:nvGrpSpPr>
          <p:cNvPr id="91" name="Group 90">
            <a:extLst>
              <a:ext uri="{FF2B5EF4-FFF2-40B4-BE49-F238E27FC236}">
                <a16:creationId xmlns:a16="http://schemas.microsoft.com/office/drawing/2014/main" id="{67AE01D1-89B7-4091-9375-ABCA9C72FC96}"/>
              </a:ext>
            </a:extLst>
          </p:cNvPr>
          <p:cNvGrpSpPr/>
          <p:nvPr/>
        </p:nvGrpSpPr>
        <p:grpSpPr>
          <a:xfrm>
            <a:off x="4658500" y="129797"/>
            <a:ext cx="4072691" cy="4541056"/>
            <a:chOff x="4658500" y="129797"/>
            <a:chExt cx="4072691" cy="4541056"/>
          </a:xfrm>
        </p:grpSpPr>
        <p:sp>
          <p:nvSpPr>
            <p:cNvPr id="5" name="Isosceles Triangle 4">
              <a:extLst>
                <a:ext uri="{FF2B5EF4-FFF2-40B4-BE49-F238E27FC236}">
                  <a16:creationId xmlns:a16="http://schemas.microsoft.com/office/drawing/2014/main" id="{FE58728E-EC6F-4D94-9E5F-C940D25E4D86}"/>
                </a:ext>
              </a:extLst>
            </p:cNvPr>
            <p:cNvSpPr/>
            <p:nvPr/>
          </p:nvSpPr>
          <p:spPr>
            <a:xfrm rot="16200000">
              <a:off x="3107728" y="1933831"/>
              <a:ext cx="4287794" cy="1186249"/>
            </a:xfrm>
            <a:prstGeom prst="triangl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Box 9">
              <a:extLst>
                <a:ext uri="{FF2B5EF4-FFF2-40B4-BE49-F238E27FC236}">
                  <a16:creationId xmlns:a16="http://schemas.microsoft.com/office/drawing/2014/main" id="{DCA35256-3072-4ED6-93A1-A7A39873F523}"/>
                </a:ext>
              </a:extLst>
            </p:cNvPr>
            <p:cNvSpPr txBox="1"/>
            <p:nvPr/>
          </p:nvSpPr>
          <p:spPr>
            <a:xfrm>
              <a:off x="4932680" y="2009831"/>
              <a:ext cx="835620" cy="1169551"/>
            </a:xfrm>
            <a:prstGeom prst="rect">
              <a:avLst/>
            </a:prstGeom>
            <a:noFill/>
            <a:ln>
              <a:noFill/>
            </a:ln>
          </p:spPr>
          <p:txBody>
            <a:bodyPr wrap="square" rtlCol="0">
              <a:spAutoFit/>
            </a:bodyPr>
            <a:lstStyle/>
            <a:p>
              <a:pPr algn="ctr"/>
              <a:r>
                <a:rPr lang="en-US" sz="3500">
                  <a:solidFill>
                    <a:schemeClr val="accent1"/>
                  </a:solidFill>
                  <a:latin typeface="Oswald" pitchFamily="2" charset="0"/>
                  <a:cs typeface="Calibri" panose="020F0502020204030204" pitchFamily="34" charset="0"/>
                </a:rPr>
                <a:t>Hạn</a:t>
              </a:r>
            </a:p>
            <a:p>
              <a:pPr algn="ctr"/>
              <a:r>
                <a:rPr lang="en-US" sz="3500">
                  <a:solidFill>
                    <a:schemeClr val="accent1"/>
                  </a:solidFill>
                  <a:latin typeface="Oswald" pitchFamily="2" charset="0"/>
                  <a:cs typeface="Calibri" panose="020F0502020204030204" pitchFamily="34" charset="0"/>
                </a:rPr>
                <a:t>chế</a:t>
              </a:r>
            </a:p>
          </p:txBody>
        </p:sp>
        <p:grpSp>
          <p:nvGrpSpPr>
            <p:cNvPr id="90" name="Group 89">
              <a:extLst>
                <a:ext uri="{FF2B5EF4-FFF2-40B4-BE49-F238E27FC236}">
                  <a16:creationId xmlns:a16="http://schemas.microsoft.com/office/drawing/2014/main" id="{B28D53E5-3248-419F-9B32-C9D86CF64CB5}"/>
                </a:ext>
              </a:extLst>
            </p:cNvPr>
            <p:cNvGrpSpPr/>
            <p:nvPr/>
          </p:nvGrpSpPr>
          <p:grpSpPr>
            <a:xfrm>
              <a:off x="5844750" y="129797"/>
              <a:ext cx="2886441" cy="4017402"/>
              <a:chOff x="5844750" y="129797"/>
              <a:chExt cx="2886441" cy="4017402"/>
            </a:xfrm>
          </p:grpSpPr>
          <p:grpSp>
            <p:nvGrpSpPr>
              <p:cNvPr id="85" name="Group 84">
                <a:extLst>
                  <a:ext uri="{FF2B5EF4-FFF2-40B4-BE49-F238E27FC236}">
                    <a16:creationId xmlns:a16="http://schemas.microsoft.com/office/drawing/2014/main" id="{3115C707-33A9-4ABA-B83A-A466A03458F5}"/>
                  </a:ext>
                </a:extLst>
              </p:cNvPr>
              <p:cNvGrpSpPr/>
              <p:nvPr/>
            </p:nvGrpSpPr>
            <p:grpSpPr>
              <a:xfrm>
                <a:off x="5844750" y="129797"/>
                <a:ext cx="2471347" cy="2397159"/>
                <a:chOff x="5844750" y="129797"/>
                <a:chExt cx="2471347" cy="2397159"/>
              </a:xfrm>
            </p:grpSpPr>
            <p:cxnSp>
              <p:nvCxnSpPr>
                <p:cNvPr id="54" name="Connector: Elbow 53">
                  <a:extLst>
                    <a:ext uri="{FF2B5EF4-FFF2-40B4-BE49-F238E27FC236}">
                      <a16:creationId xmlns:a16="http://schemas.microsoft.com/office/drawing/2014/main" id="{C75D5618-587F-4FC9-B916-1DB2255E7595}"/>
                    </a:ext>
                  </a:extLst>
                </p:cNvPr>
                <p:cNvCxnSpPr>
                  <a:cxnSpLocks/>
                  <a:stCxn id="5" idx="3"/>
                </p:cNvCxnSpPr>
                <p:nvPr/>
              </p:nvCxnSpPr>
              <p:spPr>
                <a:xfrm flipV="1">
                  <a:off x="5844750" y="525914"/>
                  <a:ext cx="2471347" cy="2001042"/>
                </a:xfrm>
                <a:prstGeom prst="bentConnector3">
                  <a:avLst>
                    <a:gd name="adj1" fmla="val 9500"/>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9659A6A-928E-4275-8055-301F2EB4BDA3}"/>
                    </a:ext>
                  </a:extLst>
                </p:cNvPr>
                <p:cNvSpPr txBox="1"/>
                <p:nvPr/>
              </p:nvSpPr>
              <p:spPr>
                <a:xfrm>
                  <a:off x="6551781" y="129797"/>
                  <a:ext cx="1534572"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Xử lý dữ liệu</a:t>
                  </a:r>
                </a:p>
              </p:txBody>
            </p:sp>
          </p:grpSp>
          <p:grpSp>
            <p:nvGrpSpPr>
              <p:cNvPr id="86" name="Group 85">
                <a:extLst>
                  <a:ext uri="{FF2B5EF4-FFF2-40B4-BE49-F238E27FC236}">
                    <a16:creationId xmlns:a16="http://schemas.microsoft.com/office/drawing/2014/main" id="{2F05D962-A4A9-418C-9F64-5D516EC4C07A}"/>
                  </a:ext>
                </a:extLst>
              </p:cNvPr>
              <p:cNvGrpSpPr/>
              <p:nvPr/>
            </p:nvGrpSpPr>
            <p:grpSpPr>
              <a:xfrm>
                <a:off x="5844750" y="1158701"/>
                <a:ext cx="2528095" cy="1368255"/>
                <a:chOff x="5844750" y="1158701"/>
                <a:chExt cx="2528095" cy="1368255"/>
              </a:xfrm>
            </p:grpSpPr>
            <p:sp>
              <p:nvSpPr>
                <p:cNvPr id="63" name="TextBox 62">
                  <a:extLst>
                    <a:ext uri="{FF2B5EF4-FFF2-40B4-BE49-F238E27FC236}">
                      <a16:creationId xmlns:a16="http://schemas.microsoft.com/office/drawing/2014/main" id="{62AB4F2B-39E0-4786-A243-0BC40F2EE44A}"/>
                    </a:ext>
                  </a:extLst>
                </p:cNvPr>
                <p:cNvSpPr txBox="1"/>
                <p:nvPr/>
              </p:nvSpPr>
              <p:spPr>
                <a:xfrm>
                  <a:off x="6554067" y="1158701"/>
                  <a:ext cx="1818778"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Bảo mật cơ bản</a:t>
                  </a:r>
                </a:p>
              </p:txBody>
            </p:sp>
            <p:cxnSp>
              <p:nvCxnSpPr>
                <p:cNvPr id="67" name="Connector: Elbow 66">
                  <a:extLst>
                    <a:ext uri="{FF2B5EF4-FFF2-40B4-BE49-F238E27FC236}">
                      <a16:creationId xmlns:a16="http://schemas.microsoft.com/office/drawing/2014/main" id="{CFDD220A-B61E-4F46-8715-C8587B5154AA}"/>
                    </a:ext>
                  </a:extLst>
                </p:cNvPr>
                <p:cNvCxnSpPr>
                  <a:cxnSpLocks/>
                  <a:stCxn id="5" idx="3"/>
                </p:cNvCxnSpPr>
                <p:nvPr/>
              </p:nvCxnSpPr>
              <p:spPr>
                <a:xfrm flipV="1">
                  <a:off x="5844750" y="1558811"/>
                  <a:ext cx="2528095" cy="968145"/>
                </a:xfrm>
                <a:prstGeom prst="bentConnector3">
                  <a:avLst>
                    <a:gd name="adj1" fmla="val 9431"/>
                  </a:avLst>
                </a:prstGeom>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B0E47792-0D41-4983-91AB-1AC390807B3A}"/>
                  </a:ext>
                </a:extLst>
              </p:cNvPr>
              <p:cNvGrpSpPr/>
              <p:nvPr/>
            </p:nvGrpSpPr>
            <p:grpSpPr>
              <a:xfrm>
                <a:off x="5844750" y="1990027"/>
                <a:ext cx="2862129" cy="536929"/>
                <a:chOff x="5844750" y="1990027"/>
                <a:chExt cx="2862129" cy="536929"/>
              </a:xfrm>
            </p:grpSpPr>
            <p:sp>
              <p:nvSpPr>
                <p:cNvPr id="64" name="TextBox 63">
                  <a:extLst>
                    <a:ext uri="{FF2B5EF4-FFF2-40B4-BE49-F238E27FC236}">
                      <a16:creationId xmlns:a16="http://schemas.microsoft.com/office/drawing/2014/main" id="{3AB901DA-5036-42DB-8227-271E025F56A2}"/>
                    </a:ext>
                  </a:extLst>
                </p:cNvPr>
                <p:cNvSpPr txBox="1"/>
                <p:nvPr/>
              </p:nvSpPr>
              <p:spPr>
                <a:xfrm>
                  <a:off x="6527469" y="1990027"/>
                  <a:ext cx="2179410"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Phức tạp</a:t>
                  </a:r>
                </a:p>
              </p:txBody>
            </p:sp>
            <p:cxnSp>
              <p:nvCxnSpPr>
                <p:cNvPr id="72" name="Connector: Elbow 71">
                  <a:extLst>
                    <a:ext uri="{FF2B5EF4-FFF2-40B4-BE49-F238E27FC236}">
                      <a16:creationId xmlns:a16="http://schemas.microsoft.com/office/drawing/2014/main" id="{DF6245D5-A3C2-4F30-893E-36FE7DAF6120}"/>
                    </a:ext>
                  </a:extLst>
                </p:cNvPr>
                <p:cNvCxnSpPr>
                  <a:stCxn id="5" idx="3"/>
                </p:cNvCxnSpPr>
                <p:nvPr/>
              </p:nvCxnSpPr>
              <p:spPr>
                <a:xfrm flipV="1">
                  <a:off x="5844750" y="2390137"/>
                  <a:ext cx="2862129" cy="136819"/>
                </a:xfrm>
                <a:prstGeom prst="bentConnector3">
                  <a:avLst>
                    <a:gd name="adj1" fmla="val 8122"/>
                  </a:avLst>
                </a:prstGeom>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A887393B-A862-4E80-960A-4E2001255846}"/>
                  </a:ext>
                </a:extLst>
              </p:cNvPr>
              <p:cNvGrpSpPr/>
              <p:nvPr/>
            </p:nvGrpSpPr>
            <p:grpSpPr>
              <a:xfrm>
                <a:off x="5844750" y="2526956"/>
                <a:ext cx="2862129" cy="781006"/>
                <a:chOff x="5844750" y="2526956"/>
                <a:chExt cx="2862129" cy="781006"/>
              </a:xfrm>
            </p:grpSpPr>
            <p:sp>
              <p:nvSpPr>
                <p:cNvPr id="65" name="TextBox 64">
                  <a:extLst>
                    <a:ext uri="{FF2B5EF4-FFF2-40B4-BE49-F238E27FC236}">
                      <a16:creationId xmlns:a16="http://schemas.microsoft.com/office/drawing/2014/main" id="{98038BC5-B043-4B44-B650-03BD4BB3F530}"/>
                    </a:ext>
                  </a:extLst>
                </p:cNvPr>
                <p:cNvSpPr txBox="1"/>
                <p:nvPr/>
              </p:nvSpPr>
              <p:spPr>
                <a:xfrm>
                  <a:off x="6527469" y="2907852"/>
                  <a:ext cx="2179410"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Nguồn gốc yếu</a:t>
                  </a:r>
                </a:p>
              </p:txBody>
            </p:sp>
            <p:cxnSp>
              <p:nvCxnSpPr>
                <p:cNvPr id="74" name="Connector: Elbow 73">
                  <a:extLst>
                    <a:ext uri="{FF2B5EF4-FFF2-40B4-BE49-F238E27FC236}">
                      <a16:creationId xmlns:a16="http://schemas.microsoft.com/office/drawing/2014/main" id="{2CD1D4B0-0EE1-4A02-90DD-3B195E217066}"/>
                    </a:ext>
                  </a:extLst>
                </p:cNvPr>
                <p:cNvCxnSpPr>
                  <a:cxnSpLocks/>
                  <a:stCxn id="5" idx="3"/>
                </p:cNvCxnSpPr>
                <p:nvPr/>
              </p:nvCxnSpPr>
              <p:spPr>
                <a:xfrm>
                  <a:off x="5844750" y="2526956"/>
                  <a:ext cx="2862129" cy="781006"/>
                </a:xfrm>
                <a:prstGeom prst="bentConnector3">
                  <a:avLst>
                    <a:gd name="adj1" fmla="val 8554"/>
                  </a:avLst>
                </a:prstGeom>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FC27D882-1906-4E3B-8E13-5E78E912C788}"/>
                  </a:ext>
                </a:extLst>
              </p:cNvPr>
              <p:cNvGrpSpPr/>
              <p:nvPr/>
            </p:nvGrpSpPr>
            <p:grpSpPr>
              <a:xfrm>
                <a:off x="5844750" y="2526956"/>
                <a:ext cx="2886441" cy="1620243"/>
                <a:chOff x="5844750" y="2526956"/>
                <a:chExt cx="2886441" cy="1620243"/>
              </a:xfrm>
            </p:grpSpPr>
            <p:sp>
              <p:nvSpPr>
                <p:cNvPr id="66" name="TextBox 65">
                  <a:extLst>
                    <a:ext uri="{FF2B5EF4-FFF2-40B4-BE49-F238E27FC236}">
                      <a16:creationId xmlns:a16="http://schemas.microsoft.com/office/drawing/2014/main" id="{71A03FB1-5683-4B66-9B3B-5519EE5A41EB}"/>
                    </a:ext>
                  </a:extLst>
                </p:cNvPr>
                <p:cNvSpPr txBox="1"/>
                <p:nvPr/>
              </p:nvSpPr>
              <p:spPr>
                <a:xfrm>
                  <a:off x="6551781" y="3747089"/>
                  <a:ext cx="2179410" cy="400110"/>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Tốc độ thấp hơn</a:t>
                  </a:r>
                </a:p>
              </p:txBody>
            </p:sp>
            <p:cxnSp>
              <p:nvCxnSpPr>
                <p:cNvPr id="81" name="Connector: Elbow 80">
                  <a:extLst>
                    <a:ext uri="{FF2B5EF4-FFF2-40B4-BE49-F238E27FC236}">
                      <a16:creationId xmlns:a16="http://schemas.microsoft.com/office/drawing/2014/main" id="{F2B091EB-0649-49E7-BED1-F941AFF1E773}"/>
                    </a:ext>
                  </a:extLst>
                </p:cNvPr>
                <p:cNvCxnSpPr>
                  <a:cxnSpLocks/>
                  <a:stCxn id="5" idx="3"/>
                </p:cNvCxnSpPr>
                <p:nvPr/>
              </p:nvCxnSpPr>
              <p:spPr>
                <a:xfrm>
                  <a:off x="5844750" y="2526956"/>
                  <a:ext cx="2767909" cy="1620243"/>
                </a:xfrm>
                <a:prstGeom prst="bentConnector3">
                  <a:avLst>
                    <a:gd name="adj1" fmla="val 8482"/>
                  </a:avLst>
                </a:prstGeom>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4608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1760400" y="3023615"/>
            <a:ext cx="5214600" cy="14235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Sử dụng R</a:t>
            </a:r>
            <a:endParaRPr sz="6000"/>
          </a:p>
        </p:txBody>
      </p:sp>
      <p:sp>
        <p:nvSpPr>
          <p:cNvPr id="486" name="Google Shape;486;p16"/>
          <p:cNvSpPr txBox="1">
            <a:spLocks noGrp="1"/>
          </p:cNvSpPr>
          <p:nvPr>
            <p:ph type="subTitle" idx="1"/>
          </p:nvPr>
        </p:nvSpPr>
        <p:spPr>
          <a:xfrm>
            <a:off x="3616525" y="4054740"/>
            <a:ext cx="5214600" cy="108876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i="1">
                <a:latin typeface="Calibri" panose="020F0502020204030204" pitchFamily="34" charset="0"/>
                <a:cs typeface="Calibri" panose="020F0502020204030204" pitchFamily="34" charset="0"/>
              </a:rPr>
              <a:t>Cài đặt R và RStudio</a:t>
            </a:r>
          </a:p>
          <a:p>
            <a:pPr marL="0" lvl="0" indent="0" algn="r" rtl="0">
              <a:spcBef>
                <a:spcPts val="0"/>
              </a:spcBef>
              <a:spcAft>
                <a:spcPts val="0"/>
              </a:spcAft>
              <a:buNone/>
            </a:pPr>
            <a:r>
              <a:rPr lang="en-US" i="1">
                <a:latin typeface="Calibri" panose="020F0502020204030204" pitchFamily="34" charset="0"/>
                <a:cs typeface="Calibri" panose="020F0502020204030204" pitchFamily="34" charset="0"/>
              </a:rPr>
              <a:t>Gói &amp; cài đặt gói trong R. Các thư viện phổ biến</a:t>
            </a:r>
          </a:p>
          <a:p>
            <a:pPr marL="0" lvl="0" indent="0" algn="r" rtl="0">
              <a:spcBef>
                <a:spcPts val="0"/>
              </a:spcBef>
              <a:spcAft>
                <a:spcPts val="0"/>
              </a:spcAft>
              <a:buNone/>
            </a:pPr>
            <a:r>
              <a:rPr lang="en-US" i="1">
                <a:latin typeface="Calibri" panose="020F0502020204030204" pitchFamily="34" charset="0"/>
                <a:cs typeface="Calibri" panose="020F0502020204030204" pitchFamily="34" charset="0"/>
              </a:rPr>
              <a:t>Cu pháp cơ bản và Tutorial R</a:t>
            </a:r>
          </a:p>
          <a:p>
            <a:pPr marL="0" lvl="0" indent="0" algn="r" rtl="0">
              <a:spcBef>
                <a:spcPts val="0"/>
              </a:spcBef>
              <a:spcAft>
                <a:spcPts val="0"/>
              </a:spcAft>
              <a:buNone/>
            </a:pPr>
            <a:endParaRPr lang="en-US" i="1">
              <a:latin typeface="Calibri" panose="020F0502020204030204" pitchFamily="34" charset="0"/>
              <a:cs typeface="Calibri" panose="020F0502020204030204" pitchFamily="34" charset="0"/>
            </a:endParaRPr>
          </a:p>
          <a:p>
            <a:pPr marL="0" lvl="0" indent="0" algn="r" rtl="0">
              <a:spcBef>
                <a:spcPts val="0"/>
              </a:spcBef>
              <a:spcAft>
                <a:spcPts val="0"/>
              </a:spcAft>
              <a:buNone/>
            </a:pPr>
            <a:endParaRPr lang="en-US" i="1">
              <a:latin typeface="Calibri" panose="020F0502020204030204" pitchFamily="34" charset="0"/>
              <a:cs typeface="Calibri" panose="020F0502020204030204" pitchFamily="34" charset="0"/>
            </a:endParaRPr>
          </a:p>
          <a:p>
            <a:pPr marL="0" lvl="0" indent="0" algn="r" rtl="0">
              <a:spcBef>
                <a:spcPts val="0"/>
              </a:spcBef>
              <a:spcAft>
                <a:spcPts val="0"/>
              </a:spcAft>
              <a:buNone/>
            </a:pPr>
            <a:endParaRPr lang="en-US" i="1">
              <a:latin typeface="Calibri" panose="020F0502020204030204" pitchFamily="34" charset="0"/>
              <a:cs typeface="Calibri" panose="020F0502020204030204" pitchFamily="34" charset="0"/>
            </a:endParaRPr>
          </a:p>
        </p:txBody>
      </p:sp>
      <p:sp>
        <p:nvSpPr>
          <p:cNvPr id="487" name="Google Shape;487;p16"/>
          <p:cNvSpPr txBox="1"/>
          <p:nvPr/>
        </p:nvSpPr>
        <p:spPr>
          <a:xfrm>
            <a:off x="0" y="345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sym typeface="Oswald"/>
              </a:rPr>
              <a:t>3</a:t>
            </a:r>
            <a:endParaRPr sz="12000">
              <a:solidFill>
                <a:srgbClr val="3C78D8"/>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EE4DB384-A125-4282-A88B-33E08011EB89}"/>
              </a:ext>
            </a:extLst>
          </p:cNvPr>
          <p:cNvPicPr>
            <a:picLocks noChangeAspect="1"/>
          </p:cNvPicPr>
          <p:nvPr/>
        </p:nvPicPr>
        <p:blipFill>
          <a:blip r:embed="rId3"/>
          <a:stretch>
            <a:fillRect/>
          </a:stretch>
        </p:blipFill>
        <p:spPr>
          <a:xfrm>
            <a:off x="3419469" y="200117"/>
            <a:ext cx="2305061" cy="1782920"/>
          </a:xfrm>
          <a:prstGeom prst="rect">
            <a:avLst/>
          </a:prstGeom>
        </p:spPr>
      </p:pic>
    </p:spTree>
    <p:extLst>
      <p:ext uri="{BB962C8B-B14F-4D97-AF65-F5344CB8AC3E}">
        <p14:creationId xmlns:p14="http://schemas.microsoft.com/office/powerpoint/2010/main" val="331038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2305072" y="1525309"/>
            <a:ext cx="4533855" cy="2092881"/>
          </a:xfrm>
          <a:prstGeom prst="rect">
            <a:avLst/>
          </a:prstGeom>
          <a:noFill/>
        </p:spPr>
        <p:txBody>
          <a:bodyPr wrap="square" rtlCol="0">
            <a:spAutoFit/>
          </a:bodyPr>
          <a:lstStyle/>
          <a:p>
            <a:pPr algn="ctr"/>
            <a:r>
              <a:rPr lang="en-US" sz="6500">
                <a:solidFill>
                  <a:srgbClr val="32D8C0"/>
                </a:solidFill>
                <a:latin typeface="Oswald" pitchFamily="2" charset="0"/>
              </a:rPr>
              <a:t>CÀI ĐẶT</a:t>
            </a:r>
          </a:p>
          <a:p>
            <a:pPr algn="ctr"/>
            <a:r>
              <a:rPr lang="en-US" sz="6500">
                <a:solidFill>
                  <a:schemeClr val="accent3"/>
                </a:solidFill>
                <a:latin typeface="Oswald" pitchFamily="2" charset="0"/>
              </a:rPr>
              <a:t>R </a:t>
            </a:r>
            <a:r>
              <a:rPr lang="en-US" sz="4000">
                <a:solidFill>
                  <a:srgbClr val="32D8C0"/>
                </a:solidFill>
                <a:latin typeface="Oswald" pitchFamily="2" charset="0"/>
              </a:rPr>
              <a:t>&amp;</a:t>
            </a:r>
            <a:r>
              <a:rPr lang="en-US" sz="6500">
                <a:solidFill>
                  <a:schemeClr val="accent3"/>
                </a:solidFill>
                <a:latin typeface="Oswald" pitchFamily="2" charset="0"/>
              </a:rPr>
              <a:t> RStudio</a:t>
            </a:r>
          </a:p>
        </p:txBody>
      </p:sp>
    </p:spTree>
    <p:extLst>
      <p:ext uri="{BB962C8B-B14F-4D97-AF65-F5344CB8AC3E}">
        <p14:creationId xmlns:p14="http://schemas.microsoft.com/office/powerpoint/2010/main" val="2044545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1374B6-11D5-4E35-BDC9-2CFD516597E9}"/>
              </a:ext>
            </a:extLst>
          </p:cNvPr>
          <p:cNvPicPr>
            <a:picLocks noChangeAspect="1"/>
          </p:cNvPicPr>
          <p:nvPr/>
        </p:nvPicPr>
        <p:blipFill>
          <a:blip r:embed="rId2"/>
          <a:stretch>
            <a:fillRect/>
          </a:stretch>
        </p:blipFill>
        <p:spPr>
          <a:xfrm>
            <a:off x="0" y="0"/>
            <a:ext cx="9144000" cy="3197718"/>
          </a:xfrm>
          <a:prstGeom prst="rect">
            <a:avLst/>
          </a:prstGeom>
          <a:ln>
            <a:solidFill>
              <a:schemeClr val="bg2">
                <a:lumMod val="50000"/>
              </a:schemeClr>
            </a:solidFill>
          </a:ln>
        </p:spPr>
      </p:pic>
      <p:sp>
        <p:nvSpPr>
          <p:cNvPr id="9" name="TextBox 8">
            <a:extLst>
              <a:ext uri="{FF2B5EF4-FFF2-40B4-BE49-F238E27FC236}">
                <a16:creationId xmlns:a16="http://schemas.microsoft.com/office/drawing/2014/main" id="{18845514-DFCA-4A53-AD71-BD7CD3B187E8}"/>
              </a:ext>
            </a:extLst>
          </p:cNvPr>
          <p:cNvSpPr txBox="1"/>
          <p:nvPr/>
        </p:nvSpPr>
        <p:spPr>
          <a:xfrm>
            <a:off x="858794" y="3509319"/>
            <a:ext cx="7426411" cy="477054"/>
          </a:xfrm>
          <a:prstGeom prst="rect">
            <a:avLst/>
          </a:prstGeom>
          <a:noFill/>
        </p:spPr>
        <p:txBody>
          <a:bodyPr wrap="square" rtlCol="0">
            <a:spAutoFit/>
          </a:bodyPr>
          <a:lstStyle/>
          <a:p>
            <a:r>
              <a:rPr lang="en-US" sz="2500">
                <a:latin typeface="Calibri Light" panose="020F0302020204030204" pitchFamily="34" charset="0"/>
                <a:cs typeface="Calibri Light" panose="020F0302020204030204" pitchFamily="34" charset="0"/>
                <a:hlinkClick r:id="rId3"/>
              </a:rPr>
              <a:t>The Comprehensive R Archive Network (r-project.org)</a:t>
            </a:r>
            <a:endParaRPr lang="en-US" sz="2500">
              <a:latin typeface="Calibri Light" panose="020F0302020204030204" pitchFamily="34" charset="0"/>
              <a:cs typeface="Calibri Light" panose="020F0302020204030204" pitchFamily="34" charset="0"/>
            </a:endParaRPr>
          </a:p>
        </p:txBody>
      </p:sp>
      <p:sp>
        <p:nvSpPr>
          <p:cNvPr id="10" name="Rectangle 9">
            <a:extLst>
              <a:ext uri="{FF2B5EF4-FFF2-40B4-BE49-F238E27FC236}">
                <a16:creationId xmlns:a16="http://schemas.microsoft.com/office/drawing/2014/main" id="{90018ABE-3DA2-45B4-B3D2-CD4E9DEC7391}"/>
              </a:ext>
            </a:extLst>
          </p:cNvPr>
          <p:cNvSpPr/>
          <p:nvPr/>
        </p:nvSpPr>
        <p:spPr>
          <a:xfrm>
            <a:off x="2471351" y="1272746"/>
            <a:ext cx="3299254" cy="5684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925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EBBCB-86D0-4413-80F7-79F56E1D520D}"/>
              </a:ext>
            </a:extLst>
          </p:cNvPr>
          <p:cNvPicPr>
            <a:picLocks noChangeAspect="1"/>
          </p:cNvPicPr>
          <p:nvPr/>
        </p:nvPicPr>
        <p:blipFill>
          <a:blip r:embed="rId2"/>
          <a:stretch>
            <a:fillRect/>
          </a:stretch>
        </p:blipFill>
        <p:spPr>
          <a:xfrm>
            <a:off x="1459900" y="1292309"/>
            <a:ext cx="6224200" cy="3092277"/>
          </a:xfrm>
          <a:prstGeom prst="rect">
            <a:avLst/>
          </a:prstGeom>
          <a:ln>
            <a:solidFill>
              <a:schemeClr val="bg2"/>
            </a:solidFill>
          </a:ln>
        </p:spPr>
      </p:pic>
      <p:pic>
        <p:nvPicPr>
          <p:cNvPr id="8" name="Picture 7">
            <a:extLst>
              <a:ext uri="{FF2B5EF4-FFF2-40B4-BE49-F238E27FC236}">
                <a16:creationId xmlns:a16="http://schemas.microsoft.com/office/drawing/2014/main" id="{33F49180-E143-4AA6-9B58-23F3EC2D026E}"/>
              </a:ext>
            </a:extLst>
          </p:cNvPr>
          <p:cNvPicPr>
            <a:picLocks noChangeAspect="1"/>
          </p:cNvPicPr>
          <p:nvPr/>
        </p:nvPicPr>
        <p:blipFill rotWithShape="1">
          <a:blip r:embed="rId3"/>
          <a:srcRect r="851"/>
          <a:stretch/>
        </p:blipFill>
        <p:spPr>
          <a:xfrm>
            <a:off x="677530" y="758914"/>
            <a:ext cx="7995970" cy="4293973"/>
          </a:xfrm>
          <a:prstGeom prst="rect">
            <a:avLst/>
          </a:prstGeom>
          <a:ln>
            <a:solidFill>
              <a:schemeClr val="bg2"/>
            </a:solidFill>
          </a:ln>
        </p:spPr>
      </p:pic>
      <p:pic>
        <p:nvPicPr>
          <p:cNvPr id="10" name="Picture 9">
            <a:extLst>
              <a:ext uri="{FF2B5EF4-FFF2-40B4-BE49-F238E27FC236}">
                <a16:creationId xmlns:a16="http://schemas.microsoft.com/office/drawing/2014/main" id="{76C6953E-0B3A-4288-81D2-7F24E264536A}"/>
              </a:ext>
            </a:extLst>
          </p:cNvPr>
          <p:cNvPicPr>
            <a:picLocks noChangeAspect="1"/>
          </p:cNvPicPr>
          <p:nvPr/>
        </p:nvPicPr>
        <p:blipFill>
          <a:blip r:embed="rId4"/>
          <a:stretch>
            <a:fillRect/>
          </a:stretch>
        </p:blipFill>
        <p:spPr>
          <a:xfrm>
            <a:off x="2058759" y="1425676"/>
            <a:ext cx="5233510" cy="2960448"/>
          </a:xfrm>
          <a:prstGeom prst="rect">
            <a:avLst/>
          </a:prstGeom>
          <a:ln>
            <a:solidFill>
              <a:schemeClr val="bg2"/>
            </a:solidFill>
          </a:ln>
        </p:spPr>
      </p:pic>
      <p:sp>
        <p:nvSpPr>
          <p:cNvPr id="11" name="TextBox 10">
            <a:extLst>
              <a:ext uri="{FF2B5EF4-FFF2-40B4-BE49-F238E27FC236}">
                <a16:creationId xmlns:a16="http://schemas.microsoft.com/office/drawing/2014/main" id="{70E262BD-CBE4-4A93-BFEA-8E15694B63F9}"/>
              </a:ext>
            </a:extLst>
          </p:cNvPr>
          <p:cNvSpPr txBox="1"/>
          <p:nvPr/>
        </p:nvSpPr>
        <p:spPr>
          <a:xfrm>
            <a:off x="2013535" y="193121"/>
            <a:ext cx="5323959" cy="430887"/>
          </a:xfrm>
          <a:prstGeom prst="rect">
            <a:avLst/>
          </a:prstGeom>
          <a:noFill/>
        </p:spPr>
        <p:txBody>
          <a:bodyPr wrap="square" rtlCol="0">
            <a:spAutoFit/>
          </a:bodyPr>
          <a:lstStyle/>
          <a:p>
            <a:pPr algn="ctr"/>
            <a:r>
              <a:rPr lang="en-US" sz="2200">
                <a:latin typeface="Calibri Light" panose="020F0302020204030204" pitchFamily="34" charset="0"/>
                <a:cs typeface="Calibri Light" panose="020F0302020204030204" pitchFamily="34" charset="0"/>
                <a:hlinkClick r:id="rId5"/>
              </a:rPr>
              <a:t>Download the RStudio IDE - RStudio</a:t>
            </a:r>
            <a:endParaRPr lang="en-US" sz="2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849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2305072" y="1525309"/>
            <a:ext cx="4533855" cy="2092881"/>
          </a:xfrm>
          <a:prstGeom prst="rect">
            <a:avLst/>
          </a:prstGeom>
          <a:noFill/>
        </p:spPr>
        <p:txBody>
          <a:bodyPr wrap="square" rtlCol="0">
            <a:spAutoFit/>
          </a:bodyPr>
          <a:lstStyle/>
          <a:p>
            <a:pPr algn="ctr"/>
            <a:r>
              <a:rPr lang="en-US" sz="6500">
                <a:solidFill>
                  <a:srgbClr val="32D8C0"/>
                </a:solidFill>
                <a:latin typeface="Oswald" pitchFamily="2" charset="0"/>
              </a:rPr>
              <a:t>GÓI TRONG </a:t>
            </a:r>
            <a:r>
              <a:rPr lang="en-US" sz="6500">
                <a:solidFill>
                  <a:schemeClr val="accent3"/>
                </a:solidFill>
                <a:latin typeface="Oswald" pitchFamily="2" charset="0"/>
              </a:rPr>
              <a:t>R</a:t>
            </a:r>
          </a:p>
          <a:p>
            <a:pPr algn="ctr"/>
            <a:r>
              <a:rPr lang="en-US" sz="6500">
                <a:solidFill>
                  <a:srgbClr val="32D8C0"/>
                </a:solidFill>
                <a:latin typeface="Oswald" pitchFamily="2" charset="0"/>
              </a:rPr>
              <a:t>(Packages)</a:t>
            </a:r>
          </a:p>
        </p:txBody>
      </p:sp>
    </p:spTree>
    <p:extLst>
      <p:ext uri="{BB962C8B-B14F-4D97-AF65-F5344CB8AC3E}">
        <p14:creationId xmlns:p14="http://schemas.microsoft.com/office/powerpoint/2010/main" val="2012131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BE3A07A-18D5-400A-A1F7-55D231C673A7}"/>
              </a:ext>
            </a:extLst>
          </p:cNvPr>
          <p:cNvSpPr txBox="1"/>
          <p:nvPr/>
        </p:nvSpPr>
        <p:spPr>
          <a:xfrm>
            <a:off x="599041" y="1278087"/>
            <a:ext cx="7945916" cy="1246495"/>
          </a:xfrm>
          <a:prstGeom prst="rect">
            <a:avLst/>
          </a:prstGeom>
          <a:noFill/>
        </p:spPr>
        <p:txBody>
          <a:bodyPr wrap="square" rtlCol="0">
            <a:spAutoFit/>
          </a:bodyPr>
          <a:lstStyle/>
          <a:p>
            <a:pPr algn="ctr"/>
            <a:r>
              <a:rPr lang="en-US" sz="2500" b="0" i="0">
                <a:solidFill>
                  <a:srgbClr val="000000"/>
                </a:solidFill>
                <a:effectLst/>
                <a:latin typeface="Calibri Light" panose="020F0302020204030204" pitchFamily="34" charset="0"/>
                <a:cs typeface="Calibri Light" panose="020F0302020204030204" pitchFamily="34" charset="0"/>
              </a:rPr>
              <a:t>You are not here by chance. You are here because one day, you wrote a line of code in the R language. </a:t>
            </a:r>
          </a:p>
          <a:p>
            <a:pPr algn="ctr"/>
            <a:r>
              <a:rPr lang="en-US" sz="2500" b="0" i="0">
                <a:solidFill>
                  <a:srgbClr val="000000"/>
                </a:solidFill>
                <a:effectLst/>
                <a:latin typeface="Calibri Light" panose="020F0302020204030204" pitchFamily="34" charset="0"/>
                <a:cs typeface="Calibri Light" panose="020F0302020204030204" pitchFamily="34" charset="0"/>
              </a:rPr>
              <a:t>Thus, </a:t>
            </a:r>
            <a:r>
              <a:rPr lang="en-US" sz="2500" i="0">
                <a:solidFill>
                  <a:srgbClr val="000000"/>
                </a:solidFill>
                <a:effectLst/>
                <a:latin typeface="Calibri" panose="020F0502020204030204" pitchFamily="34" charset="0"/>
                <a:cs typeface="Calibri" panose="020F0502020204030204" pitchFamily="34" charset="0"/>
              </a:rPr>
              <a:t>trust me, you know enough to create a package</a:t>
            </a:r>
            <a:r>
              <a:rPr lang="en-US" sz="2500" b="0" i="0">
                <a:solidFill>
                  <a:srgbClr val="000000"/>
                </a:solidFill>
                <a:effectLst/>
                <a:latin typeface="Calibri Light" panose="020F0302020204030204" pitchFamily="34" charset="0"/>
                <a:cs typeface="Calibri Light" panose="020F0302020204030204" pitchFamily="34" charset="0"/>
              </a:rPr>
              <a:t>.</a:t>
            </a:r>
            <a:endParaRPr lang="en-US" sz="2500">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14C1F72A-30B8-482A-A0E4-D561B2D72CB5}"/>
              </a:ext>
            </a:extLst>
          </p:cNvPr>
          <p:cNvSpPr txBox="1"/>
          <p:nvPr/>
        </p:nvSpPr>
        <p:spPr>
          <a:xfrm>
            <a:off x="873268" y="3623501"/>
            <a:ext cx="7397461" cy="856645"/>
          </a:xfrm>
          <a:prstGeom prst="rect">
            <a:avLst/>
          </a:prstGeom>
          <a:noFill/>
        </p:spPr>
        <p:txBody>
          <a:bodyPr wrap="square" rtlCol="0">
            <a:spAutoFit/>
          </a:bodyPr>
          <a:lstStyle/>
          <a:p>
            <a:pPr algn="ctr">
              <a:spcBef>
                <a:spcPts val="200"/>
              </a:spcBef>
              <a:spcAft>
                <a:spcPts val="200"/>
              </a:spcAft>
            </a:pPr>
            <a:r>
              <a:rPr lang="en-US" sz="1500">
                <a:solidFill>
                  <a:schemeClr val="accent2"/>
                </a:solidFill>
                <a:latin typeface="Calibri" panose="020F0502020204030204" pitchFamily="34" charset="0"/>
                <a:cs typeface="Calibri" panose="020F0502020204030204" pitchFamily="34" charset="0"/>
              </a:rPr>
              <a:t>Sébastien Rochette</a:t>
            </a:r>
          </a:p>
          <a:p>
            <a:pPr algn="ctr">
              <a:spcBef>
                <a:spcPts val="200"/>
              </a:spcBef>
              <a:spcAft>
                <a:spcPts val="200"/>
              </a:spcAft>
            </a:pPr>
            <a:r>
              <a:rPr lang="en-US">
                <a:latin typeface="Calibri Light" panose="020F0302020204030204" pitchFamily="34" charset="0"/>
                <a:cs typeface="Calibri Light" panose="020F0302020204030204" pitchFamily="34" charset="0"/>
              </a:rPr>
              <a:t>Business Unit Director at ThinkR</a:t>
            </a:r>
          </a:p>
          <a:p>
            <a:pPr algn="ctr">
              <a:spcBef>
                <a:spcPts val="200"/>
              </a:spcBef>
              <a:spcAft>
                <a:spcPts val="200"/>
              </a:spcAft>
            </a:pPr>
            <a:r>
              <a:rPr lang="en-US">
                <a:solidFill>
                  <a:srgbClr val="C00000"/>
                </a:solidFill>
                <a:latin typeface="Calibri Light" panose="020F0302020204030204" pitchFamily="34" charset="0"/>
                <a:cs typeface="Calibri Light" panose="020F0302020204030204" pitchFamily="34" charset="0"/>
              </a:rPr>
              <a:t>https://www.r-bloggers.com/2019/07/rmd-first-when-development-starts-with-documentation/</a:t>
            </a:r>
          </a:p>
        </p:txBody>
      </p:sp>
    </p:spTree>
    <p:extLst>
      <p:ext uri="{BB962C8B-B14F-4D97-AF65-F5344CB8AC3E}">
        <p14:creationId xmlns:p14="http://schemas.microsoft.com/office/powerpoint/2010/main" val="61463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FB92BD68-1C95-4060-80D7-A77ECE4B5565}"/>
              </a:ext>
            </a:extLst>
          </p:cNvPr>
          <p:cNvPicPr>
            <a:picLocks noChangeAspect="1"/>
          </p:cNvPicPr>
          <p:nvPr/>
        </p:nvPicPr>
        <p:blipFill>
          <a:blip r:embed="rId2"/>
          <a:stretch>
            <a:fillRect/>
          </a:stretch>
        </p:blipFill>
        <p:spPr>
          <a:xfrm>
            <a:off x="531563" y="0"/>
            <a:ext cx="8080873" cy="4545491"/>
          </a:xfrm>
          <a:prstGeom prst="rect">
            <a:avLst/>
          </a:prstGeom>
        </p:spPr>
      </p:pic>
    </p:spTree>
    <p:extLst>
      <p:ext uri="{BB962C8B-B14F-4D97-AF65-F5344CB8AC3E}">
        <p14:creationId xmlns:p14="http://schemas.microsoft.com/office/powerpoint/2010/main" val="173408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283D283-039E-4F85-BA0A-20F4DFC0FE66}"/>
              </a:ext>
            </a:extLst>
          </p:cNvPr>
          <p:cNvSpPr/>
          <p:nvPr/>
        </p:nvSpPr>
        <p:spPr>
          <a:xfrm>
            <a:off x="3222434" y="88135"/>
            <a:ext cx="2699132" cy="6940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err="1">
                <a:solidFill>
                  <a:schemeClr val="accent2"/>
                </a:solidFill>
                <a:latin typeface="Calibri Light" panose="020F0302020204030204" pitchFamily="34" charset="0"/>
                <a:cs typeface="Calibri Light" panose="020F0302020204030204" pitchFamily="34" charset="0"/>
              </a:rPr>
              <a:t>Cài</a:t>
            </a:r>
            <a:r>
              <a:rPr lang="en-US" sz="2500">
                <a:solidFill>
                  <a:schemeClr val="accent2"/>
                </a:solidFill>
                <a:latin typeface="Calibri Light" panose="020F0302020204030204" pitchFamily="34" charset="0"/>
                <a:cs typeface="Calibri Light" panose="020F0302020204030204" pitchFamily="34" charset="0"/>
              </a:rPr>
              <a:t> </a:t>
            </a:r>
            <a:r>
              <a:rPr lang="en-US" sz="2500" err="1">
                <a:solidFill>
                  <a:schemeClr val="accent2"/>
                </a:solidFill>
                <a:latin typeface="Calibri Light" panose="020F0302020204030204" pitchFamily="34" charset="0"/>
                <a:cs typeface="Calibri Light" panose="020F0302020204030204" pitchFamily="34" charset="0"/>
              </a:rPr>
              <a:t>đặt</a:t>
            </a:r>
            <a:r>
              <a:rPr lang="en-US" sz="2500">
                <a:solidFill>
                  <a:schemeClr val="accent2"/>
                </a:solidFill>
                <a:latin typeface="Calibri Light" panose="020F0302020204030204" pitchFamily="34" charset="0"/>
                <a:cs typeface="Calibri Light" panose="020F0302020204030204" pitchFamily="34" charset="0"/>
              </a:rPr>
              <a:t> </a:t>
            </a:r>
            <a:r>
              <a:rPr lang="en-US" sz="2500" err="1">
                <a:solidFill>
                  <a:schemeClr val="accent2"/>
                </a:solidFill>
                <a:latin typeface="Calibri Light" panose="020F0302020204030204" pitchFamily="34" charset="0"/>
                <a:cs typeface="Calibri Light" panose="020F0302020204030204" pitchFamily="34" charset="0"/>
              </a:rPr>
              <a:t>gói</a:t>
            </a:r>
            <a:r>
              <a:rPr lang="en-US" sz="2500">
                <a:solidFill>
                  <a:schemeClr val="accent2"/>
                </a:solidFill>
                <a:latin typeface="Calibri Light" panose="020F0302020204030204" pitchFamily="34" charset="0"/>
                <a:cs typeface="Calibri Light" panose="020F0302020204030204" pitchFamily="34" charset="0"/>
              </a:rPr>
              <a:t> </a:t>
            </a:r>
            <a:r>
              <a:rPr lang="en-US" sz="2500" err="1">
                <a:solidFill>
                  <a:schemeClr val="accent2"/>
                </a:solidFill>
                <a:latin typeface="Calibri Light" panose="020F0302020204030204" pitchFamily="34" charset="0"/>
                <a:cs typeface="Calibri Light" panose="020F0302020204030204" pitchFamily="34" charset="0"/>
              </a:rPr>
              <a:t>trong</a:t>
            </a:r>
            <a:r>
              <a:rPr lang="en-US" sz="2500">
                <a:solidFill>
                  <a:schemeClr val="accent2"/>
                </a:solidFill>
                <a:latin typeface="Calibri Light" panose="020F0302020204030204" pitchFamily="34" charset="0"/>
                <a:cs typeface="Calibri Light" panose="020F0302020204030204" pitchFamily="34" charset="0"/>
              </a:rPr>
              <a:t> R</a:t>
            </a:r>
          </a:p>
        </p:txBody>
      </p:sp>
      <p:sp>
        <p:nvSpPr>
          <p:cNvPr id="8" name="Rectangle: Rounded Corners 7">
            <a:extLst>
              <a:ext uri="{FF2B5EF4-FFF2-40B4-BE49-F238E27FC236}">
                <a16:creationId xmlns:a16="http://schemas.microsoft.com/office/drawing/2014/main" id="{EC96CA1C-60B0-4198-BDAE-AD3A10A92E93}"/>
              </a:ext>
            </a:extLst>
          </p:cNvPr>
          <p:cNvSpPr/>
          <p:nvPr/>
        </p:nvSpPr>
        <p:spPr>
          <a:xfrm>
            <a:off x="523302" y="1117294"/>
            <a:ext cx="2699132" cy="7950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solidFill>
                  <a:schemeClr val="accent2"/>
                </a:solidFill>
                <a:latin typeface="Calibri Light" panose="020F0302020204030204" pitchFamily="34" charset="0"/>
                <a:cs typeface="Calibri Light" panose="020F0302020204030204" pitchFamily="34" charset="0"/>
              </a:rPr>
              <a:t>Dùng lệnh</a:t>
            </a:r>
          </a:p>
        </p:txBody>
      </p:sp>
      <p:sp>
        <p:nvSpPr>
          <p:cNvPr id="9" name="Rectangle: Rounded Corners 8">
            <a:extLst>
              <a:ext uri="{FF2B5EF4-FFF2-40B4-BE49-F238E27FC236}">
                <a16:creationId xmlns:a16="http://schemas.microsoft.com/office/drawing/2014/main" id="{AB0782EE-7DB2-4FAC-80C1-0C5BF04EE907}"/>
              </a:ext>
            </a:extLst>
          </p:cNvPr>
          <p:cNvSpPr/>
          <p:nvPr/>
        </p:nvSpPr>
        <p:spPr>
          <a:xfrm>
            <a:off x="5921566" y="1117294"/>
            <a:ext cx="2699132" cy="7950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solidFill>
                  <a:schemeClr val="accent2"/>
                </a:solidFill>
                <a:latin typeface="Calibri Light" panose="020F0302020204030204" pitchFamily="34" charset="0"/>
                <a:cs typeface="Calibri Light" panose="020F0302020204030204" pitchFamily="34" charset="0"/>
              </a:rPr>
              <a:t>Dùng giao diện trong RStudio</a:t>
            </a:r>
          </a:p>
        </p:txBody>
      </p:sp>
      <p:pic>
        <p:nvPicPr>
          <p:cNvPr id="11" name="Picture 10" descr="Graphical user interface, application&#10;&#10;Description automatically generated">
            <a:extLst>
              <a:ext uri="{FF2B5EF4-FFF2-40B4-BE49-F238E27FC236}">
                <a16:creationId xmlns:a16="http://schemas.microsoft.com/office/drawing/2014/main" id="{F5934F3B-B390-40AD-A0DC-9ED65113B7DC}"/>
              </a:ext>
            </a:extLst>
          </p:cNvPr>
          <p:cNvPicPr>
            <a:picLocks noChangeAspect="1"/>
          </p:cNvPicPr>
          <p:nvPr/>
        </p:nvPicPr>
        <p:blipFill rotWithShape="1">
          <a:blip r:embed="rId2"/>
          <a:srcRect r="17955"/>
          <a:stretch/>
        </p:blipFill>
        <p:spPr>
          <a:xfrm>
            <a:off x="5122717" y="1988086"/>
            <a:ext cx="3879534" cy="3067279"/>
          </a:xfrm>
          <a:prstGeom prst="rect">
            <a:avLst/>
          </a:prstGeom>
        </p:spPr>
      </p:pic>
      <p:sp>
        <p:nvSpPr>
          <p:cNvPr id="14" name="Rectangle 13">
            <a:extLst>
              <a:ext uri="{FF2B5EF4-FFF2-40B4-BE49-F238E27FC236}">
                <a16:creationId xmlns:a16="http://schemas.microsoft.com/office/drawing/2014/main" id="{10C02A3C-5830-4A82-8A88-AFE03CE9A38C}"/>
              </a:ext>
            </a:extLst>
          </p:cNvPr>
          <p:cNvSpPr/>
          <p:nvPr/>
        </p:nvSpPr>
        <p:spPr>
          <a:xfrm>
            <a:off x="174801" y="2888431"/>
            <a:ext cx="4483865" cy="541204"/>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u="none" strike="noStrike" cap="none">
                <a:solidFill>
                  <a:srgbClr val="000000"/>
                </a:solidFill>
                <a:effectLst/>
                <a:latin typeface="Consolas" panose="020B0609020204030204" pitchFamily="49" charset="0"/>
                <a:ea typeface="Arial"/>
                <a:cs typeface="Arial"/>
                <a:sym typeface="Arial"/>
              </a:rPr>
              <a:t>install.packages(c("dplyr","ggplot2"))</a:t>
            </a:r>
            <a:endParaRPr lang="en-US" sz="1600">
              <a:latin typeface="Consolas" panose="020B0609020204030204" pitchFamily="49" charset="0"/>
            </a:endParaRPr>
          </a:p>
        </p:txBody>
      </p:sp>
      <p:sp>
        <p:nvSpPr>
          <p:cNvPr id="15" name="Rectangle 14">
            <a:extLst>
              <a:ext uri="{FF2B5EF4-FFF2-40B4-BE49-F238E27FC236}">
                <a16:creationId xmlns:a16="http://schemas.microsoft.com/office/drawing/2014/main" id="{C6B992A3-9719-4097-AB71-8C54B8D7C0E1}"/>
              </a:ext>
            </a:extLst>
          </p:cNvPr>
          <p:cNvSpPr/>
          <p:nvPr/>
        </p:nvSpPr>
        <p:spPr>
          <a:xfrm>
            <a:off x="174801" y="2246064"/>
            <a:ext cx="3251445" cy="541204"/>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cap="none">
                <a:solidFill>
                  <a:srgbClr val="000000"/>
                </a:solidFill>
                <a:effectLst/>
                <a:latin typeface="Consolas" panose="020B0609020204030204" pitchFamily="49" charset="0"/>
                <a:ea typeface="Arial"/>
                <a:cs typeface="Arial"/>
                <a:sym typeface="Arial"/>
              </a:rPr>
              <a:t>install.packages("ggplot2")</a:t>
            </a:r>
            <a:r>
              <a:rPr lang="en-US" sz="1600" b="0">
                <a:latin typeface="Consolas" panose="020B0609020204030204" pitchFamily="49" charset="0"/>
              </a:rPr>
              <a:t> </a:t>
            </a:r>
          </a:p>
        </p:txBody>
      </p:sp>
      <p:cxnSp>
        <p:nvCxnSpPr>
          <p:cNvPr id="17" name="Straight Arrow Connector 16">
            <a:extLst>
              <a:ext uri="{FF2B5EF4-FFF2-40B4-BE49-F238E27FC236}">
                <a16:creationId xmlns:a16="http://schemas.microsoft.com/office/drawing/2014/main" id="{9B569ED6-C01C-4AF7-AE3C-51659B4B7776}"/>
              </a:ext>
            </a:extLst>
          </p:cNvPr>
          <p:cNvCxnSpPr>
            <a:stCxn id="7" idx="1"/>
            <a:endCxn id="8" idx="0"/>
          </p:cNvCxnSpPr>
          <p:nvPr/>
        </p:nvCxnSpPr>
        <p:spPr>
          <a:xfrm flipH="1">
            <a:off x="1872868" y="435167"/>
            <a:ext cx="1349566" cy="68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47CC5B-123D-48E4-88DB-6243F2357365}"/>
              </a:ext>
            </a:extLst>
          </p:cNvPr>
          <p:cNvCxnSpPr>
            <a:cxnSpLocks/>
            <a:stCxn id="7" idx="3"/>
            <a:endCxn id="9" idx="0"/>
          </p:cNvCxnSpPr>
          <p:nvPr/>
        </p:nvCxnSpPr>
        <p:spPr>
          <a:xfrm>
            <a:off x="5921566" y="435167"/>
            <a:ext cx="1349566" cy="68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242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0"/>
          <p:cNvSpPr txBox="1">
            <a:spLocks noGrp="1"/>
          </p:cNvSpPr>
          <p:nvPr>
            <p:ph type="title"/>
          </p:nvPr>
        </p:nvSpPr>
        <p:spPr>
          <a:xfrm>
            <a:off x="1073700" y="149383"/>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NỘI DUNG TRÌNH BÀY</a:t>
            </a:r>
            <a:endParaRPr sz="3000"/>
          </a:p>
        </p:txBody>
      </p:sp>
      <p:sp>
        <p:nvSpPr>
          <p:cNvPr id="686" name="Google Shape;686;p30"/>
          <p:cNvSpPr/>
          <p:nvPr/>
        </p:nvSpPr>
        <p:spPr>
          <a:xfrm>
            <a:off x="380272" y="2061538"/>
            <a:ext cx="2274794" cy="1100203"/>
          </a:xfrm>
          <a:prstGeom prst="homePlate">
            <a:avLst>
              <a:gd name="adj" fmla="val 30129"/>
            </a:avLst>
          </a:prstGeom>
          <a:solidFill>
            <a:srgbClr val="AFF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Oswald" pitchFamily="2" charset="0"/>
                <a:ea typeface="Source Sans Pro"/>
                <a:cs typeface="Calibri Light" panose="020F0302020204030204" pitchFamily="34" charset="0"/>
                <a:sym typeface="Source Sans Pro"/>
              </a:rPr>
              <a:t>Giới thiệu R</a:t>
            </a:r>
            <a:endParaRPr sz="2500">
              <a:solidFill>
                <a:srgbClr val="FFFFFF"/>
              </a:solidFill>
              <a:latin typeface="Oswald" pitchFamily="2" charset="0"/>
              <a:ea typeface="Source Sans Pro"/>
              <a:cs typeface="Calibri Light" panose="020F0302020204030204" pitchFamily="34" charset="0"/>
              <a:sym typeface="Source Sans Pro"/>
            </a:endParaRPr>
          </a:p>
        </p:txBody>
      </p:sp>
      <p:sp>
        <p:nvSpPr>
          <p:cNvPr id="687" name="Google Shape;687;p30"/>
          <p:cNvSpPr/>
          <p:nvPr/>
        </p:nvSpPr>
        <p:spPr>
          <a:xfrm>
            <a:off x="2405045" y="2064461"/>
            <a:ext cx="2276856" cy="1097280"/>
          </a:xfrm>
          <a:prstGeom prst="chevron">
            <a:avLst>
              <a:gd name="adj" fmla="val 29853"/>
            </a:avLst>
          </a:prstGeom>
          <a:solidFill>
            <a:srgbClr val="00C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Oswald" pitchFamily="2" charset="0"/>
                <a:ea typeface="Source Sans Pro"/>
                <a:cs typeface="Calibri Light" panose="020F0302020204030204" pitchFamily="34" charset="0"/>
                <a:sym typeface="Source Sans Pro"/>
              </a:rPr>
              <a:t>Ưu điểm</a:t>
            </a:r>
          </a:p>
          <a:p>
            <a:pPr marL="0" lvl="0" indent="0" algn="ctr" rtl="0">
              <a:spcBef>
                <a:spcPts val="0"/>
              </a:spcBef>
              <a:spcAft>
                <a:spcPts val="0"/>
              </a:spcAft>
              <a:buNone/>
            </a:pPr>
            <a:r>
              <a:rPr lang="en" sz="2500">
                <a:solidFill>
                  <a:srgbClr val="FFFFFF"/>
                </a:solidFill>
                <a:latin typeface="Oswald" pitchFamily="2" charset="0"/>
                <a:ea typeface="Source Sans Pro"/>
                <a:cs typeface="Calibri Light" panose="020F0302020204030204" pitchFamily="34" charset="0"/>
                <a:sym typeface="Source Sans Pro"/>
              </a:rPr>
              <a:t>Hạn chế</a:t>
            </a:r>
            <a:endParaRPr sz="2500">
              <a:solidFill>
                <a:srgbClr val="FFFFFF"/>
              </a:solidFill>
              <a:latin typeface="Oswald" pitchFamily="2" charset="0"/>
              <a:ea typeface="Source Sans Pro"/>
              <a:cs typeface="Calibri Light" panose="020F0302020204030204" pitchFamily="34" charset="0"/>
              <a:sym typeface="Source Sans Pro"/>
            </a:endParaRPr>
          </a:p>
        </p:txBody>
      </p:sp>
      <p:sp>
        <p:nvSpPr>
          <p:cNvPr id="688" name="Google Shape;688;p30"/>
          <p:cNvSpPr/>
          <p:nvPr/>
        </p:nvSpPr>
        <p:spPr>
          <a:xfrm>
            <a:off x="4404069" y="2061538"/>
            <a:ext cx="2276856" cy="109728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Oswald" pitchFamily="2" charset="0"/>
                <a:ea typeface="Source Sans Pro"/>
                <a:cs typeface="Calibri Light" panose="020F0302020204030204" pitchFamily="34" charset="0"/>
                <a:sym typeface="Source Sans Pro"/>
              </a:rPr>
              <a:t>Sử dụng R</a:t>
            </a:r>
            <a:endParaRPr sz="2500">
              <a:solidFill>
                <a:srgbClr val="FFFFFF"/>
              </a:solidFill>
              <a:latin typeface="Oswald" pitchFamily="2" charset="0"/>
              <a:ea typeface="Source Sans Pro"/>
              <a:cs typeface="Calibri Light" panose="020F0302020204030204" pitchFamily="34" charset="0"/>
              <a:sym typeface="Source Sans Pro"/>
            </a:endParaRPr>
          </a:p>
        </p:txBody>
      </p:sp>
      <p:sp>
        <p:nvSpPr>
          <p:cNvPr id="689" name="Google Shape;689;p30"/>
          <p:cNvSpPr txBox="1">
            <a:spLocks noGrp="1"/>
          </p:cNvSpPr>
          <p:nvPr>
            <p:ph type="sldNum" idx="12"/>
          </p:nvPr>
        </p:nvSpPr>
        <p:spPr>
          <a:xfrm>
            <a:off x="8777113" y="48261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7" name="Google Shape;688;p30">
            <a:extLst>
              <a:ext uri="{FF2B5EF4-FFF2-40B4-BE49-F238E27FC236}">
                <a16:creationId xmlns:a16="http://schemas.microsoft.com/office/drawing/2014/main" id="{D0533822-4BD3-4082-A49C-B1D2493D2F74}"/>
              </a:ext>
            </a:extLst>
          </p:cNvPr>
          <p:cNvSpPr/>
          <p:nvPr/>
        </p:nvSpPr>
        <p:spPr>
          <a:xfrm>
            <a:off x="6430904" y="2058615"/>
            <a:ext cx="2276856" cy="1097280"/>
          </a:xfrm>
          <a:prstGeom prst="chevron">
            <a:avLst>
              <a:gd name="adj" fmla="val 29853"/>
            </a:avLst>
          </a:prstGeom>
          <a:solidFill>
            <a:schemeClr val="bg1">
              <a:lumMod val="6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Oswald" pitchFamily="2" charset="0"/>
                <a:ea typeface="Source Sans Pro"/>
                <a:cs typeface="Calibri Light" panose="020F0302020204030204" pitchFamily="34" charset="0"/>
                <a:sym typeface="Source Sans Pro"/>
              </a:rPr>
              <a:t>Demo R</a:t>
            </a:r>
            <a:endParaRPr sz="2500">
              <a:solidFill>
                <a:srgbClr val="FFFFFF"/>
              </a:solidFill>
              <a:latin typeface="Oswald" pitchFamily="2" charset="0"/>
              <a:ea typeface="Source Sans Pro"/>
              <a:cs typeface="Calibri Light" panose="020F0302020204030204" pitchFamily="34" charset="0"/>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04D055E-704E-43C6-8F56-D605DC14F47A}"/>
              </a:ext>
            </a:extLst>
          </p:cNvPr>
          <p:cNvSpPr/>
          <p:nvPr/>
        </p:nvSpPr>
        <p:spPr>
          <a:xfrm>
            <a:off x="88135" y="1972016"/>
            <a:ext cx="925417" cy="705089"/>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accent2"/>
                </a:solidFill>
                <a:latin typeface="Calibri" panose="020F0502020204030204" pitchFamily="34" charset="0"/>
                <a:cs typeface="Calibri" panose="020F0502020204030204" pitchFamily="34" charset="0"/>
              </a:rPr>
              <a:t>GÓI</a:t>
            </a:r>
          </a:p>
        </p:txBody>
      </p:sp>
      <p:sp>
        <p:nvSpPr>
          <p:cNvPr id="6" name="Rectangle: Rounded Corners 5">
            <a:extLst>
              <a:ext uri="{FF2B5EF4-FFF2-40B4-BE49-F238E27FC236}">
                <a16:creationId xmlns:a16="http://schemas.microsoft.com/office/drawing/2014/main" id="{5CC0D54A-8B52-4857-8860-21F57E3881EB}"/>
              </a:ext>
            </a:extLst>
          </p:cNvPr>
          <p:cNvSpPr/>
          <p:nvPr/>
        </p:nvSpPr>
        <p:spPr>
          <a:xfrm>
            <a:off x="1542362" y="198304"/>
            <a:ext cx="1443210" cy="440675"/>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dplyr</a:t>
            </a:r>
          </a:p>
        </p:txBody>
      </p:sp>
      <p:sp>
        <p:nvSpPr>
          <p:cNvPr id="7" name="Rectangle: Rounded Corners 6">
            <a:extLst>
              <a:ext uri="{FF2B5EF4-FFF2-40B4-BE49-F238E27FC236}">
                <a16:creationId xmlns:a16="http://schemas.microsoft.com/office/drawing/2014/main" id="{51670055-82BB-4FE6-9130-D4FAB35F0530}"/>
              </a:ext>
            </a:extLst>
          </p:cNvPr>
          <p:cNvSpPr/>
          <p:nvPr/>
        </p:nvSpPr>
        <p:spPr>
          <a:xfrm>
            <a:off x="1542362" y="1751679"/>
            <a:ext cx="1443210" cy="440675"/>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caret</a:t>
            </a:r>
          </a:p>
        </p:txBody>
      </p:sp>
      <p:sp>
        <p:nvSpPr>
          <p:cNvPr id="8" name="Rectangle: Rounded Corners 7">
            <a:extLst>
              <a:ext uri="{FF2B5EF4-FFF2-40B4-BE49-F238E27FC236}">
                <a16:creationId xmlns:a16="http://schemas.microsoft.com/office/drawing/2014/main" id="{959CD5FB-9C0E-484E-9D4F-4DCFD9B5772B}"/>
              </a:ext>
            </a:extLst>
          </p:cNvPr>
          <p:cNvSpPr/>
          <p:nvPr/>
        </p:nvSpPr>
        <p:spPr>
          <a:xfrm>
            <a:off x="1542362" y="947447"/>
            <a:ext cx="1443210" cy="440675"/>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ggplot2</a:t>
            </a:r>
          </a:p>
        </p:txBody>
      </p:sp>
      <p:sp>
        <p:nvSpPr>
          <p:cNvPr id="9" name="Rectangle: Rounded Corners 8">
            <a:extLst>
              <a:ext uri="{FF2B5EF4-FFF2-40B4-BE49-F238E27FC236}">
                <a16:creationId xmlns:a16="http://schemas.microsoft.com/office/drawing/2014/main" id="{B9FC72E9-5A45-47BE-9D77-D409701ADCAD}"/>
              </a:ext>
            </a:extLst>
          </p:cNvPr>
          <p:cNvSpPr/>
          <p:nvPr/>
        </p:nvSpPr>
        <p:spPr>
          <a:xfrm>
            <a:off x="1542362" y="2566920"/>
            <a:ext cx="1443210" cy="440675"/>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kernlab</a:t>
            </a:r>
          </a:p>
        </p:txBody>
      </p:sp>
      <p:sp>
        <p:nvSpPr>
          <p:cNvPr id="10" name="Rectangle: Rounded Corners 9">
            <a:extLst>
              <a:ext uri="{FF2B5EF4-FFF2-40B4-BE49-F238E27FC236}">
                <a16:creationId xmlns:a16="http://schemas.microsoft.com/office/drawing/2014/main" id="{281243FB-D6F4-46DB-A799-9BB044746573}"/>
              </a:ext>
            </a:extLst>
          </p:cNvPr>
          <p:cNvSpPr/>
          <p:nvPr/>
        </p:nvSpPr>
        <p:spPr>
          <a:xfrm>
            <a:off x="1542362" y="4065212"/>
            <a:ext cx="1443210" cy="440675"/>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knitr</a:t>
            </a:r>
          </a:p>
        </p:txBody>
      </p:sp>
      <p:sp>
        <p:nvSpPr>
          <p:cNvPr id="11" name="Rectangle: Rounded Corners 10">
            <a:extLst>
              <a:ext uri="{FF2B5EF4-FFF2-40B4-BE49-F238E27FC236}">
                <a16:creationId xmlns:a16="http://schemas.microsoft.com/office/drawing/2014/main" id="{130A8ACC-B77B-4182-A012-D7FD64E1B20E}"/>
              </a:ext>
            </a:extLst>
          </p:cNvPr>
          <p:cNvSpPr/>
          <p:nvPr/>
        </p:nvSpPr>
        <p:spPr>
          <a:xfrm>
            <a:off x="1542362" y="3314696"/>
            <a:ext cx="1443210" cy="440675"/>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mlr3</a:t>
            </a:r>
          </a:p>
        </p:txBody>
      </p:sp>
      <p:sp>
        <p:nvSpPr>
          <p:cNvPr id="41" name="TextBox 40">
            <a:extLst>
              <a:ext uri="{FF2B5EF4-FFF2-40B4-BE49-F238E27FC236}">
                <a16:creationId xmlns:a16="http://schemas.microsoft.com/office/drawing/2014/main" id="{082E6601-FBE1-4B8E-BDE0-240B15B4863D}"/>
              </a:ext>
            </a:extLst>
          </p:cNvPr>
          <p:cNvSpPr txBox="1"/>
          <p:nvPr/>
        </p:nvSpPr>
        <p:spPr>
          <a:xfrm>
            <a:off x="3255484" y="4100883"/>
            <a:ext cx="5596569" cy="369332"/>
          </a:xfrm>
          <a:prstGeom prst="rect">
            <a:avLst/>
          </a:prstGeom>
          <a:noFill/>
        </p:spPr>
        <p:txBody>
          <a:bodyPr wrap="square" rtlCol="0">
            <a:spAutoFit/>
          </a:bodyPr>
          <a:lstStyle/>
          <a:p>
            <a:r>
              <a:rPr lang="en-US" sz="1800" b="0" i="0">
                <a:solidFill>
                  <a:srgbClr val="000000"/>
                </a:solidFill>
                <a:effectLst/>
                <a:latin typeface="Calibri Light" panose="020F0302020204030204" pitchFamily="34" charset="0"/>
                <a:cs typeface="Calibri Light" panose="020F0302020204030204" pitchFamily="34" charset="0"/>
              </a:rPr>
              <a:t>Báo cáo Markdown, LyX, LaTeX, AsciiDoc, HTML,…</a:t>
            </a:r>
            <a:r>
              <a:rPr lang="en-US" sz="1800">
                <a:latin typeface="Calibri Light" panose="020F0302020204030204" pitchFamily="34" charset="0"/>
                <a:cs typeface="Calibri Light" panose="020F0302020204030204" pitchFamily="34" charset="0"/>
              </a:rPr>
              <a:t> </a:t>
            </a:r>
          </a:p>
        </p:txBody>
      </p:sp>
      <p:cxnSp>
        <p:nvCxnSpPr>
          <p:cNvPr id="49" name="Connector: Elbow 48">
            <a:extLst>
              <a:ext uri="{FF2B5EF4-FFF2-40B4-BE49-F238E27FC236}">
                <a16:creationId xmlns:a16="http://schemas.microsoft.com/office/drawing/2014/main" id="{0A35FEBD-3FD1-454B-94B9-A12DD6DAFE4C}"/>
              </a:ext>
            </a:extLst>
          </p:cNvPr>
          <p:cNvCxnSpPr>
            <a:stCxn id="5" idx="3"/>
            <a:endCxn id="6" idx="1"/>
          </p:cNvCxnSpPr>
          <p:nvPr/>
        </p:nvCxnSpPr>
        <p:spPr>
          <a:xfrm flipV="1">
            <a:off x="1013552" y="418642"/>
            <a:ext cx="528810" cy="19059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27502BE-3E43-4647-A2B7-5A4FA069383C}"/>
              </a:ext>
            </a:extLst>
          </p:cNvPr>
          <p:cNvCxnSpPr>
            <a:stCxn id="5" idx="3"/>
            <a:endCxn id="8" idx="1"/>
          </p:cNvCxnSpPr>
          <p:nvPr/>
        </p:nvCxnSpPr>
        <p:spPr>
          <a:xfrm flipV="1">
            <a:off x="1013552" y="1167785"/>
            <a:ext cx="528810" cy="115677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6A7F282-EAEE-4C72-890F-9C28096A4DA2}"/>
              </a:ext>
            </a:extLst>
          </p:cNvPr>
          <p:cNvCxnSpPr>
            <a:stCxn id="5" idx="3"/>
            <a:endCxn id="7" idx="1"/>
          </p:cNvCxnSpPr>
          <p:nvPr/>
        </p:nvCxnSpPr>
        <p:spPr>
          <a:xfrm flipV="1">
            <a:off x="1013552" y="1972017"/>
            <a:ext cx="528810" cy="35254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48840B9-3522-4235-8167-30B2432E3DDE}"/>
              </a:ext>
            </a:extLst>
          </p:cNvPr>
          <p:cNvCxnSpPr>
            <a:stCxn id="5" idx="3"/>
            <a:endCxn id="9" idx="1"/>
          </p:cNvCxnSpPr>
          <p:nvPr/>
        </p:nvCxnSpPr>
        <p:spPr>
          <a:xfrm>
            <a:off x="1013552" y="2324561"/>
            <a:ext cx="528810" cy="4626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CB5F19F-5EC7-4124-93F5-B0BFD8CFFBF8}"/>
              </a:ext>
            </a:extLst>
          </p:cNvPr>
          <p:cNvCxnSpPr>
            <a:stCxn id="5" idx="3"/>
            <a:endCxn id="11" idx="1"/>
          </p:cNvCxnSpPr>
          <p:nvPr/>
        </p:nvCxnSpPr>
        <p:spPr>
          <a:xfrm>
            <a:off x="1013552" y="2324561"/>
            <a:ext cx="528810" cy="121047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A0E422A-405D-4BE6-BD2B-8370E592E431}"/>
              </a:ext>
            </a:extLst>
          </p:cNvPr>
          <p:cNvCxnSpPr>
            <a:stCxn id="5" idx="3"/>
            <a:endCxn id="10" idx="1"/>
          </p:cNvCxnSpPr>
          <p:nvPr/>
        </p:nvCxnSpPr>
        <p:spPr>
          <a:xfrm>
            <a:off x="1013552" y="2324561"/>
            <a:ext cx="528810" cy="196098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F714857-6E45-4B80-A674-8B318899735F}"/>
              </a:ext>
            </a:extLst>
          </p:cNvPr>
          <p:cNvSpPr txBox="1"/>
          <p:nvPr/>
        </p:nvSpPr>
        <p:spPr>
          <a:xfrm>
            <a:off x="3099412" y="110864"/>
            <a:ext cx="5596569" cy="615553"/>
          </a:xfrm>
          <a:prstGeom prst="rect">
            <a:avLst/>
          </a:prstGeom>
          <a:noFill/>
        </p:spPr>
        <p:txBody>
          <a:bodyPr wrap="square" rtlCol="0">
            <a:spAutoFit/>
          </a:bodyPr>
          <a:lstStyle/>
          <a:p>
            <a:r>
              <a:rPr lang="en-US" sz="1700" b="0" i="0">
                <a:solidFill>
                  <a:srgbClr val="000000"/>
                </a:solidFill>
                <a:effectLst/>
                <a:latin typeface="Calibri Light" panose="020F0302020204030204" pitchFamily="34" charset="0"/>
                <a:cs typeface="Calibri Light" panose="020F0302020204030204" pitchFamily="34" charset="0"/>
              </a:rPr>
              <a:t>thao tác dữ liệu bằng cách cung cấp các chức năng như: mutate(), select(), filter(), summarise(), arrange() </a:t>
            </a:r>
            <a:endParaRPr lang="en-US" sz="1700">
              <a:latin typeface="Calibri Light" panose="020F0302020204030204" pitchFamily="34" charset="0"/>
              <a:cs typeface="Calibri Light" panose="020F0302020204030204" pitchFamily="34" charset="0"/>
            </a:endParaRPr>
          </a:p>
        </p:txBody>
      </p:sp>
      <p:sp>
        <p:nvSpPr>
          <p:cNvPr id="61" name="TextBox 60">
            <a:extLst>
              <a:ext uri="{FF2B5EF4-FFF2-40B4-BE49-F238E27FC236}">
                <a16:creationId xmlns:a16="http://schemas.microsoft.com/office/drawing/2014/main" id="{7C474A2C-BE6E-45B5-BEAE-A469DF705DEE}"/>
              </a:ext>
            </a:extLst>
          </p:cNvPr>
          <p:cNvSpPr txBox="1"/>
          <p:nvPr/>
        </p:nvSpPr>
        <p:spPr>
          <a:xfrm>
            <a:off x="2985572" y="990812"/>
            <a:ext cx="5596569" cy="353943"/>
          </a:xfrm>
          <a:prstGeom prst="rect">
            <a:avLst/>
          </a:prstGeom>
          <a:noFill/>
        </p:spPr>
        <p:txBody>
          <a:bodyPr wrap="square" rtlCol="0">
            <a:spAutoFit/>
          </a:bodyPr>
          <a:lstStyle/>
          <a:p>
            <a:r>
              <a:rPr lang="en-US" sz="1700" b="0" i="0">
                <a:solidFill>
                  <a:srgbClr val="000000"/>
                </a:solidFill>
                <a:effectLst/>
                <a:latin typeface="Calibri Light" panose="020F0302020204030204" pitchFamily="34" charset="0"/>
                <a:cs typeface="Calibri Light" panose="020F0302020204030204" pitchFamily="34" charset="0"/>
              </a:rPr>
              <a:t>Trực quan hóa dữ liệu mạnh mẽ, đa dạng, dễ tùy chỉnh.</a:t>
            </a:r>
            <a:endParaRPr lang="en-US" sz="1700">
              <a:latin typeface="Calibri Light" panose="020F0302020204030204" pitchFamily="34" charset="0"/>
              <a:cs typeface="Calibri Light" panose="020F0302020204030204" pitchFamily="34" charset="0"/>
            </a:endParaRPr>
          </a:p>
        </p:txBody>
      </p:sp>
      <p:sp>
        <p:nvSpPr>
          <p:cNvPr id="62" name="TextBox 61">
            <a:extLst>
              <a:ext uri="{FF2B5EF4-FFF2-40B4-BE49-F238E27FC236}">
                <a16:creationId xmlns:a16="http://schemas.microsoft.com/office/drawing/2014/main" id="{A60BCF2C-75FE-402D-8F64-D1D564C5936C}"/>
              </a:ext>
            </a:extLst>
          </p:cNvPr>
          <p:cNvSpPr txBox="1"/>
          <p:nvPr/>
        </p:nvSpPr>
        <p:spPr>
          <a:xfrm>
            <a:off x="2985571" y="1659082"/>
            <a:ext cx="5596569" cy="615553"/>
          </a:xfrm>
          <a:prstGeom prst="rect">
            <a:avLst/>
          </a:prstGeom>
          <a:noFill/>
        </p:spPr>
        <p:txBody>
          <a:bodyPr wrap="square" rtlCol="0">
            <a:spAutoFit/>
          </a:bodyPr>
          <a:lstStyle/>
          <a:p>
            <a:r>
              <a:rPr lang="en-US" sz="1700" b="0" i="1">
                <a:solidFill>
                  <a:srgbClr val="000000"/>
                </a:solidFill>
                <a:effectLst/>
                <a:latin typeface="Calibri Light" panose="020F0302020204030204" pitchFamily="34" charset="0"/>
                <a:cs typeface="Calibri Light" panose="020F0302020204030204" pitchFamily="34" charset="0"/>
              </a:rPr>
              <a:t>Classification And </a:t>
            </a:r>
            <a:r>
              <a:rPr lang="en-US" sz="1700" b="0" i="1" err="1">
                <a:solidFill>
                  <a:srgbClr val="000000"/>
                </a:solidFill>
                <a:effectLst/>
                <a:latin typeface="Calibri Light" panose="020F0302020204030204" pitchFamily="34" charset="0"/>
                <a:cs typeface="Calibri Light" panose="020F0302020204030204" pitchFamily="34" charset="0"/>
              </a:rPr>
              <a:t>REgression</a:t>
            </a:r>
            <a:r>
              <a:rPr lang="en-US" sz="1700" b="0" i="1">
                <a:solidFill>
                  <a:srgbClr val="000000"/>
                </a:solidFill>
                <a:effectLst/>
                <a:latin typeface="Calibri Light" panose="020F0302020204030204" pitchFamily="34" charset="0"/>
                <a:cs typeface="Calibri Light" panose="020F0302020204030204" pitchFamily="34" charset="0"/>
              </a:rPr>
              <a:t> Training </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tạo</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mô</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hình</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dự</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đoán</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cho</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các</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bài</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toán</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phân</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loại</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và</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hồi</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quy</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phức</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tạp</a:t>
            </a:r>
            <a:r>
              <a:rPr lang="en-US" sz="1700" b="0" i="0">
                <a:solidFill>
                  <a:srgbClr val="000000"/>
                </a:solidFill>
                <a:effectLst/>
                <a:latin typeface="Calibri Light" panose="020F0302020204030204" pitchFamily="34" charset="0"/>
                <a:cs typeface="Calibri Light" panose="020F0302020204030204" pitchFamily="34" charset="0"/>
              </a:rPr>
              <a:t>  </a:t>
            </a:r>
            <a:endParaRPr lang="en-US" sz="1700">
              <a:latin typeface="Calibri Light" panose="020F0302020204030204" pitchFamily="34" charset="0"/>
              <a:cs typeface="Calibri Light" panose="020F0302020204030204" pitchFamily="34" charset="0"/>
            </a:endParaRPr>
          </a:p>
        </p:txBody>
      </p:sp>
      <p:sp>
        <p:nvSpPr>
          <p:cNvPr id="63" name="TextBox 62">
            <a:extLst>
              <a:ext uri="{FF2B5EF4-FFF2-40B4-BE49-F238E27FC236}">
                <a16:creationId xmlns:a16="http://schemas.microsoft.com/office/drawing/2014/main" id="{4DCDD70B-1E2A-4B7B-992E-2A5BFB4F42E9}"/>
              </a:ext>
            </a:extLst>
          </p:cNvPr>
          <p:cNvSpPr txBox="1"/>
          <p:nvPr/>
        </p:nvSpPr>
        <p:spPr>
          <a:xfrm>
            <a:off x="3099412" y="2417390"/>
            <a:ext cx="5846284" cy="615553"/>
          </a:xfrm>
          <a:prstGeom prst="rect">
            <a:avLst/>
          </a:prstGeom>
          <a:noFill/>
        </p:spPr>
        <p:txBody>
          <a:bodyPr wrap="square" rtlCol="0">
            <a:spAutoFit/>
          </a:bodyPr>
          <a:lstStyle/>
          <a:p>
            <a:r>
              <a:rPr lang="en-US" sz="1700" b="0" i="1">
                <a:solidFill>
                  <a:srgbClr val="000000"/>
                </a:solidFill>
                <a:effectLst/>
                <a:latin typeface="Calibri Light" panose="020F0302020204030204" pitchFamily="34" charset="0"/>
                <a:cs typeface="Calibri Light" panose="020F0302020204030204" pitchFamily="34" charset="0"/>
              </a:rPr>
              <a:t>Kernel-Based Machine Learning Lab </a:t>
            </a:r>
            <a:r>
              <a:rPr lang="en-US" sz="1700" b="0" i="0">
                <a:solidFill>
                  <a:srgbClr val="000000"/>
                </a:solidFill>
                <a:effectLst/>
                <a:latin typeface="Calibri Light" panose="020F0302020204030204" pitchFamily="34" charset="0"/>
                <a:cs typeface="Calibri Light" panose="020F0302020204030204" pitchFamily="34" charset="0"/>
              </a:rPr>
              <a:t>– phương pháp cho</a:t>
            </a:r>
            <a:r>
              <a:rPr lang="vi-VN" sz="1700" b="0" i="0">
                <a:solidFill>
                  <a:srgbClr val="000000"/>
                </a:solidFill>
                <a:effectLst/>
                <a:latin typeface="Calibri Light" panose="020F0302020204030204" pitchFamily="34" charset="0"/>
                <a:cs typeface="Calibri Light" panose="020F0302020204030204" pitchFamily="34" charset="0"/>
              </a:rPr>
              <a:t> classification, regression, clustering, dimensionality reduction</a:t>
            </a:r>
            <a:endParaRPr lang="en-US" sz="1700">
              <a:latin typeface="Calibri Light" panose="020F0302020204030204" pitchFamily="34" charset="0"/>
              <a:cs typeface="Calibri Light" panose="020F0302020204030204" pitchFamily="34" charset="0"/>
            </a:endParaRPr>
          </a:p>
        </p:txBody>
      </p:sp>
      <p:sp>
        <p:nvSpPr>
          <p:cNvPr id="64" name="TextBox 63">
            <a:extLst>
              <a:ext uri="{FF2B5EF4-FFF2-40B4-BE49-F238E27FC236}">
                <a16:creationId xmlns:a16="http://schemas.microsoft.com/office/drawing/2014/main" id="{4CEEAFBE-16E3-4758-AA1B-C614D8DFBA0A}"/>
              </a:ext>
            </a:extLst>
          </p:cNvPr>
          <p:cNvSpPr txBox="1"/>
          <p:nvPr/>
        </p:nvSpPr>
        <p:spPr>
          <a:xfrm>
            <a:off x="3092068" y="3227256"/>
            <a:ext cx="6132723" cy="615553"/>
          </a:xfrm>
          <a:prstGeom prst="rect">
            <a:avLst/>
          </a:prstGeom>
          <a:noFill/>
        </p:spPr>
        <p:txBody>
          <a:bodyPr wrap="square" rtlCol="0">
            <a:spAutoFit/>
          </a:bodyPr>
          <a:lstStyle/>
          <a:p>
            <a:r>
              <a:rPr lang="en-US" sz="1700">
                <a:latin typeface="Calibri Light" panose="020F0302020204030204" pitchFamily="34" charset="0"/>
                <a:cs typeface="Calibri Light" panose="020F0302020204030204" pitchFamily="34" charset="0"/>
              </a:rPr>
              <a:t>Classification, Regression, Support Vector Machines, Random Forests, Nearest Neighbors, Naive Bayes, Decision Trees, Clustering</a:t>
            </a:r>
          </a:p>
        </p:txBody>
      </p:sp>
    </p:spTree>
    <p:extLst>
      <p:ext uri="{BB962C8B-B14F-4D97-AF65-F5344CB8AC3E}">
        <p14:creationId xmlns:p14="http://schemas.microsoft.com/office/powerpoint/2010/main" val="94336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2305072" y="1525309"/>
            <a:ext cx="4533855" cy="1092607"/>
          </a:xfrm>
          <a:prstGeom prst="rect">
            <a:avLst/>
          </a:prstGeom>
          <a:noFill/>
        </p:spPr>
        <p:txBody>
          <a:bodyPr wrap="square" rtlCol="0">
            <a:spAutoFit/>
          </a:bodyPr>
          <a:lstStyle/>
          <a:p>
            <a:pPr algn="ctr"/>
            <a:r>
              <a:rPr lang="en-US" sz="6500">
                <a:solidFill>
                  <a:srgbClr val="32D8C0"/>
                </a:solidFill>
                <a:latin typeface="Oswald" pitchFamily="2" charset="0"/>
              </a:rPr>
              <a:t>R Tutorial</a:t>
            </a:r>
            <a:endParaRPr lang="en-US" sz="6500">
              <a:solidFill>
                <a:schemeClr val="accent3"/>
              </a:solidFill>
              <a:latin typeface="Oswald" pitchFamily="2" charset="0"/>
            </a:endParaRPr>
          </a:p>
        </p:txBody>
      </p:sp>
    </p:spTree>
    <p:extLst>
      <p:ext uri="{BB962C8B-B14F-4D97-AF65-F5344CB8AC3E}">
        <p14:creationId xmlns:p14="http://schemas.microsoft.com/office/powerpoint/2010/main" val="260335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04D055E-704E-43C6-8F56-D605DC14F47A}"/>
              </a:ext>
            </a:extLst>
          </p:cNvPr>
          <p:cNvSpPr/>
          <p:nvPr/>
        </p:nvSpPr>
        <p:spPr>
          <a:xfrm>
            <a:off x="629155" y="1979636"/>
            <a:ext cx="2063827" cy="705089"/>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accent2"/>
                </a:solidFill>
                <a:latin typeface="Calibri" panose="020F0502020204030204" pitchFamily="34" charset="0"/>
                <a:cs typeface="Calibri" panose="020F0502020204030204" pitchFamily="34" charset="0"/>
              </a:rPr>
              <a:t>Cú </a:t>
            </a:r>
            <a:r>
              <a:rPr lang="en-US" sz="2200" err="1">
                <a:solidFill>
                  <a:schemeClr val="accent2"/>
                </a:solidFill>
                <a:latin typeface="Calibri" panose="020F0502020204030204" pitchFamily="34" charset="0"/>
                <a:cs typeface="Calibri" panose="020F0502020204030204" pitchFamily="34" charset="0"/>
              </a:rPr>
              <a:t>pháp</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cơ</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bản</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trong</a:t>
            </a:r>
            <a:r>
              <a:rPr lang="en-US" sz="2200">
                <a:solidFill>
                  <a:schemeClr val="accent2"/>
                </a:solidFill>
                <a:latin typeface="Calibri" panose="020F0502020204030204" pitchFamily="34" charset="0"/>
                <a:cs typeface="Calibri" panose="020F0502020204030204" pitchFamily="34" charset="0"/>
              </a:rPr>
              <a:t> R</a:t>
            </a:r>
          </a:p>
        </p:txBody>
      </p:sp>
      <p:sp>
        <p:nvSpPr>
          <p:cNvPr id="60" name="TextBox 59">
            <a:extLst>
              <a:ext uri="{FF2B5EF4-FFF2-40B4-BE49-F238E27FC236}">
                <a16:creationId xmlns:a16="http://schemas.microsoft.com/office/drawing/2014/main" id="{2F714857-6E45-4B80-A674-8B318899735F}"/>
              </a:ext>
            </a:extLst>
          </p:cNvPr>
          <p:cNvSpPr txBox="1"/>
          <p:nvPr/>
        </p:nvSpPr>
        <p:spPr>
          <a:xfrm>
            <a:off x="3064616" y="587110"/>
            <a:ext cx="5596569" cy="3785652"/>
          </a:xfrm>
          <a:prstGeom prst="rect">
            <a:avLst/>
          </a:prstGeom>
          <a:noFill/>
        </p:spPr>
        <p:txBody>
          <a:bodyPr wrap="square" rtlCol="0">
            <a:spAutoFit/>
          </a:bodyPr>
          <a:lstStyle/>
          <a:p>
            <a:pPr marL="285750" indent="-285750">
              <a:buFont typeface="Arial" panose="020B0604020202020204" pitchFamily="34" charset="0"/>
              <a:buChar char="•"/>
            </a:pPr>
            <a:r>
              <a:rPr lang="en-US" sz="2000" b="0" i="0">
                <a:solidFill>
                  <a:srgbClr val="000000"/>
                </a:solidFill>
                <a:effectLst/>
                <a:latin typeface="Calibri Light" panose="020F0302020204030204" pitchFamily="34" charset="0"/>
                <a:cs typeface="Calibri Light" panose="020F0302020204030204" pitchFamily="34" charset="0"/>
              </a:rPr>
              <a:t>R </a:t>
            </a:r>
            <a:r>
              <a:rPr lang="en-US" sz="2000" b="0" i="0" err="1">
                <a:solidFill>
                  <a:srgbClr val="000000"/>
                </a:solidFill>
                <a:effectLst/>
                <a:latin typeface="Calibri Light" panose="020F0302020204030204" pitchFamily="34" charset="0"/>
                <a:cs typeface="Calibri Light" panose="020F0302020204030204" pitchFamily="34" charset="0"/>
              </a:rPr>
              <a:t>phân</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err="1">
                <a:solidFill>
                  <a:srgbClr val="000000"/>
                </a:solidFill>
                <a:effectLst/>
                <a:latin typeface="Calibri Light" panose="020F0302020204030204" pitchFamily="34" charset="0"/>
                <a:cs typeface="Calibri Light" panose="020F0302020204030204" pitchFamily="34" charset="0"/>
              </a:rPr>
              <a:t>biệt</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err="1">
                <a:solidFill>
                  <a:srgbClr val="000000"/>
                </a:solidFill>
                <a:effectLst/>
                <a:latin typeface="Calibri Light" panose="020F0302020204030204" pitchFamily="34" charset="0"/>
                <a:cs typeface="Calibri Light" panose="020F0302020204030204" pitchFamily="34" charset="0"/>
              </a:rPr>
              <a:t>chư</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err="1">
                <a:solidFill>
                  <a:srgbClr val="000000"/>
                </a:solidFill>
                <a:effectLst/>
                <a:latin typeface="Calibri Light" panose="020F0302020204030204" pitchFamily="34" charset="0"/>
                <a:cs typeface="Calibri Light" panose="020F0302020204030204" pitchFamily="34" charset="0"/>
              </a:rPr>
              <a:t>hoa</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err="1">
                <a:solidFill>
                  <a:srgbClr val="000000"/>
                </a:solidFill>
                <a:effectLst/>
                <a:latin typeface="Calibri Light" panose="020F0302020204030204" pitchFamily="34" charset="0"/>
                <a:cs typeface="Calibri Light" panose="020F0302020204030204" pitchFamily="34" charset="0"/>
              </a:rPr>
              <a:t>với</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err="1">
                <a:solidFill>
                  <a:srgbClr val="000000"/>
                </a:solidFill>
                <a:effectLst/>
                <a:latin typeface="Calibri Light" panose="020F0302020204030204" pitchFamily="34" charset="0"/>
                <a:cs typeface="Calibri Light" panose="020F0302020204030204" pitchFamily="34" charset="0"/>
              </a:rPr>
              <a:t>chư</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err="1">
                <a:solidFill>
                  <a:srgbClr val="000000"/>
                </a:solidFill>
                <a:effectLst/>
                <a:latin typeface="Calibri Light" panose="020F0302020204030204" pitchFamily="34" charset="0"/>
                <a:cs typeface="Calibri Light" panose="020F0302020204030204" pitchFamily="34" charset="0"/>
              </a:rPr>
              <a:t>thường</a:t>
            </a:r>
            <a:endParaRPr lang="en-US" sz="2000" b="0" i="0">
              <a:solidFill>
                <a:srgbClr val="000000"/>
              </a:solidFill>
              <a:effectLst/>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endParaRPr lang="en-US" sz="2000" b="0" i="0">
              <a:solidFill>
                <a:srgbClr val="000000"/>
              </a:solidFill>
              <a:effectLst/>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000" err="1">
                <a:latin typeface="Calibri Light" panose="020F0302020204030204" pitchFamily="34" charset="0"/>
                <a:cs typeface="Calibri Light" panose="020F0302020204030204" pitchFamily="34" charset="0"/>
              </a:rPr>
              <a:t>Phép</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gán</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trong</a:t>
            </a:r>
            <a:r>
              <a:rPr lang="en-US" sz="2000">
                <a:latin typeface="Calibri Light" panose="020F0302020204030204" pitchFamily="34" charset="0"/>
                <a:cs typeface="Calibri Light" panose="020F0302020204030204" pitchFamily="34" charset="0"/>
              </a:rPr>
              <a:t> R: =, -&gt;, &lt;-</a:t>
            </a:r>
          </a:p>
          <a:p>
            <a:pPr marL="285750" indent="-285750">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000" b="0" err="1">
                <a:solidFill>
                  <a:srgbClr val="000000"/>
                </a:solidFill>
                <a:effectLst/>
                <a:latin typeface="Calibri Light" panose="020F0302020204030204" pitchFamily="34" charset="0"/>
                <a:cs typeface="Calibri Light" panose="020F0302020204030204" pitchFamily="34" charset="0"/>
              </a:rPr>
              <a:t>Nhóm</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các</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câu</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lệnh</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lại</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với</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nhau</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bằng</a:t>
            </a:r>
            <a:r>
              <a:rPr lang="en-US" sz="2000" b="0">
                <a:solidFill>
                  <a:srgbClr val="000000"/>
                </a:solidFill>
                <a:effectLst/>
                <a:latin typeface="Calibri Light" panose="020F0302020204030204" pitchFamily="34" charset="0"/>
                <a:cs typeface="Calibri Light" panose="020F0302020204030204" pitchFamily="34" charset="0"/>
              </a:rPr>
              <a:t> {}</a:t>
            </a:r>
          </a:p>
          <a:p>
            <a:pPr marL="285750" indent="-285750">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000" err="1">
                <a:latin typeface="Calibri Light" panose="020F0302020204030204" pitchFamily="34" charset="0"/>
                <a:cs typeface="Calibri Light" panose="020F0302020204030204" pitchFamily="34" charset="0"/>
              </a:rPr>
              <a:t>Phần</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tử</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đầu</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tiên</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trong</a:t>
            </a:r>
            <a:r>
              <a:rPr lang="en-US" sz="2000">
                <a:latin typeface="Calibri Light" panose="020F0302020204030204" pitchFamily="34" charset="0"/>
                <a:cs typeface="Calibri Light" panose="020F0302020204030204" pitchFamily="34" charset="0"/>
              </a:rPr>
              <a:t> vector </a:t>
            </a:r>
            <a:r>
              <a:rPr lang="en-US" sz="2000" err="1">
                <a:latin typeface="Calibri Light" panose="020F0302020204030204" pitchFamily="34" charset="0"/>
                <a:cs typeface="Calibri Light" panose="020F0302020204030204" pitchFamily="34" charset="0"/>
              </a:rPr>
              <a:t>bắt</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đầu</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bằng</a:t>
            </a:r>
            <a:r>
              <a:rPr lang="en-US" sz="2000">
                <a:latin typeface="Calibri Light" panose="020F0302020204030204" pitchFamily="34" charset="0"/>
                <a:cs typeface="Calibri Light" panose="020F0302020204030204" pitchFamily="34" charset="0"/>
              </a:rPr>
              <a:t> 1 </a:t>
            </a:r>
            <a:r>
              <a:rPr lang="en-US" sz="2000" err="1">
                <a:latin typeface="Calibri Light" panose="020F0302020204030204" pitchFamily="34" charset="0"/>
                <a:cs typeface="Calibri Light" panose="020F0302020204030204" pitchFamily="34" charset="0"/>
              </a:rPr>
              <a:t>thay</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vì</a:t>
            </a:r>
            <a:r>
              <a:rPr lang="en-US" sz="2000">
                <a:latin typeface="Calibri Light" panose="020F0302020204030204" pitchFamily="34" charset="0"/>
                <a:cs typeface="Calibri Light" panose="020F0302020204030204" pitchFamily="34" charset="0"/>
              </a:rPr>
              <a:t> 0 </a:t>
            </a:r>
            <a:r>
              <a:rPr lang="en-US" sz="2000" err="1">
                <a:latin typeface="Calibri Light" panose="020F0302020204030204" pitchFamily="34" charset="0"/>
                <a:cs typeface="Calibri Light" panose="020F0302020204030204" pitchFamily="34" charset="0"/>
              </a:rPr>
              <a:t>như</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một</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số</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ngôn</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ngữ</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khác</a:t>
            </a:r>
            <a:endParaRPr lang="en-US" sz="200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vi-VN" sz="2000">
                <a:latin typeface="Calibri Light" panose="020F0302020204030204" pitchFamily="34" charset="0"/>
                <a:cs typeface="Calibri Light" panose="020F0302020204030204" pitchFamily="34" charset="0"/>
              </a:rPr>
              <a:t>Về cơ bản, hàm trong R có các vấn đề, chức năng tương tự như các ngôn ngữ lập trình là C++ hoặc python</a:t>
            </a:r>
          </a:p>
        </p:txBody>
      </p:sp>
    </p:spTree>
    <p:extLst>
      <p:ext uri="{BB962C8B-B14F-4D97-AF65-F5344CB8AC3E}">
        <p14:creationId xmlns:p14="http://schemas.microsoft.com/office/powerpoint/2010/main" val="3334720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2EB987-7F53-41B1-99A5-8F6555DD0B67}"/>
              </a:ext>
            </a:extLst>
          </p:cNvPr>
          <p:cNvSpPr/>
          <p:nvPr/>
        </p:nvSpPr>
        <p:spPr>
          <a:xfrm>
            <a:off x="575815" y="1972014"/>
            <a:ext cx="2063827" cy="705089"/>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accent2"/>
                </a:solidFill>
                <a:latin typeface="Calibri" panose="020F0502020204030204" pitchFamily="34" charset="0"/>
                <a:cs typeface="Calibri" panose="020F0502020204030204" pitchFamily="34" charset="0"/>
              </a:rPr>
              <a:t>Cấu</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trúc</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dữ</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liệu</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trong</a:t>
            </a:r>
            <a:r>
              <a:rPr lang="en-US" sz="2200">
                <a:solidFill>
                  <a:schemeClr val="accent2"/>
                </a:solidFill>
                <a:latin typeface="Calibri" panose="020F0502020204030204" pitchFamily="34" charset="0"/>
                <a:cs typeface="Calibri" panose="020F0502020204030204" pitchFamily="34" charset="0"/>
              </a:rPr>
              <a:t> R</a:t>
            </a:r>
          </a:p>
        </p:txBody>
      </p:sp>
      <p:sp>
        <p:nvSpPr>
          <p:cNvPr id="9" name="TextBox 8">
            <a:extLst>
              <a:ext uri="{FF2B5EF4-FFF2-40B4-BE49-F238E27FC236}">
                <a16:creationId xmlns:a16="http://schemas.microsoft.com/office/drawing/2014/main" id="{F41EB9BA-BBC4-4E36-BFDD-29EA9963EBC0}"/>
              </a:ext>
            </a:extLst>
          </p:cNvPr>
          <p:cNvSpPr txBox="1"/>
          <p:nvPr/>
        </p:nvSpPr>
        <p:spPr>
          <a:xfrm>
            <a:off x="3246120" y="988857"/>
            <a:ext cx="5036820" cy="2862322"/>
          </a:xfrm>
          <a:prstGeom prst="rect">
            <a:avLst/>
          </a:prstGeom>
          <a:noFill/>
        </p:spPr>
        <p:txBody>
          <a:bodyPr wrap="square">
            <a:spAutoFit/>
          </a:bodyPr>
          <a:lstStyle/>
          <a:p>
            <a:pPr marL="285750" indent="-285750">
              <a:buFont typeface="Arial" panose="020B0604020202020204" pitchFamily="34" charset="0"/>
              <a:buChar char="•"/>
            </a:pPr>
            <a:r>
              <a:rPr lang="en-US" sz="2000" err="1">
                <a:latin typeface="Calibri Light" panose="020F0302020204030204" pitchFamily="34" charset="0"/>
                <a:cs typeface="Calibri Light" panose="020F0302020204030204" pitchFamily="34" charset="0"/>
              </a:rPr>
              <a:t>Vec</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tơ</a:t>
            </a:r>
            <a:r>
              <a:rPr lang="en-US" sz="2000">
                <a:latin typeface="Calibri Light" panose="020F0302020204030204" pitchFamily="34" charset="0"/>
                <a:cs typeface="Calibri Light" panose="020F0302020204030204" pitchFamily="34" charset="0"/>
              </a:rPr>
              <a:t> - Vector</a:t>
            </a:r>
            <a:endParaRPr lang="en-US" sz="2000" b="0" i="0">
              <a:solidFill>
                <a:srgbClr val="000000"/>
              </a:solidFill>
              <a:effectLst/>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endParaRPr lang="en-US" sz="2000" b="0" i="0">
              <a:solidFill>
                <a:srgbClr val="000000"/>
              </a:solidFill>
              <a:effectLst/>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000">
                <a:latin typeface="Calibri Light" panose="020F0302020204030204" pitchFamily="34" charset="0"/>
                <a:cs typeface="Calibri Light" panose="020F0302020204030204" pitchFamily="34" charset="0"/>
              </a:rPr>
              <a:t>Ma </a:t>
            </a:r>
            <a:r>
              <a:rPr lang="en-US" sz="2000" err="1">
                <a:latin typeface="Calibri Light" panose="020F0302020204030204" pitchFamily="34" charset="0"/>
                <a:cs typeface="Calibri Light" panose="020F0302020204030204" pitchFamily="34" charset="0"/>
              </a:rPr>
              <a:t>trận</a:t>
            </a:r>
            <a:r>
              <a:rPr lang="en-US" sz="2000">
                <a:latin typeface="Calibri Light" panose="020F0302020204030204" pitchFamily="34" charset="0"/>
                <a:cs typeface="Calibri Light" panose="020F0302020204030204" pitchFamily="34" charset="0"/>
              </a:rPr>
              <a:t> - Matrix</a:t>
            </a:r>
          </a:p>
          <a:p>
            <a:pPr marL="285750" indent="-285750">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000" b="0" err="1">
                <a:solidFill>
                  <a:srgbClr val="000000"/>
                </a:solidFill>
                <a:effectLst/>
                <a:latin typeface="Calibri Light" panose="020F0302020204030204" pitchFamily="34" charset="0"/>
                <a:cs typeface="Calibri Light" panose="020F0302020204030204" pitchFamily="34" charset="0"/>
              </a:rPr>
              <a:t>Danh</a:t>
            </a:r>
            <a:r>
              <a:rPr lang="en-US" sz="2000" b="0">
                <a:solidFill>
                  <a:srgbClr val="000000"/>
                </a:solidFill>
                <a:effectLst/>
                <a:latin typeface="Calibri Light" panose="020F0302020204030204" pitchFamily="34" charset="0"/>
                <a:cs typeface="Calibri Light" panose="020F0302020204030204" pitchFamily="34" charset="0"/>
              </a:rPr>
              <a:t> </a:t>
            </a:r>
            <a:r>
              <a:rPr lang="en-US" sz="2000" b="0" err="1">
                <a:solidFill>
                  <a:srgbClr val="000000"/>
                </a:solidFill>
                <a:effectLst/>
                <a:latin typeface="Calibri Light" panose="020F0302020204030204" pitchFamily="34" charset="0"/>
                <a:cs typeface="Calibri Light" panose="020F0302020204030204" pitchFamily="34" charset="0"/>
              </a:rPr>
              <a:t>sách</a:t>
            </a:r>
            <a:r>
              <a:rPr lang="en-US" sz="2000" b="0">
                <a:solidFill>
                  <a:srgbClr val="000000"/>
                </a:solidFill>
                <a:effectLst/>
                <a:latin typeface="Calibri Light" panose="020F0302020204030204" pitchFamily="34" charset="0"/>
                <a:cs typeface="Calibri Light" panose="020F0302020204030204" pitchFamily="34" charset="0"/>
              </a:rPr>
              <a:t> - List</a:t>
            </a:r>
          </a:p>
          <a:p>
            <a:pPr marL="285750" indent="-285750">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000" err="1">
                <a:latin typeface="Calibri Light" panose="020F0302020204030204" pitchFamily="34" charset="0"/>
                <a:cs typeface="Calibri Light" panose="020F0302020204030204" pitchFamily="34" charset="0"/>
              </a:rPr>
              <a:t>Khung</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dữ</a:t>
            </a:r>
            <a:r>
              <a:rPr lang="en-US" sz="2000">
                <a:latin typeface="Calibri Light" panose="020F0302020204030204" pitchFamily="34" charset="0"/>
                <a:cs typeface="Calibri Light" panose="020F0302020204030204" pitchFamily="34" charset="0"/>
              </a:rPr>
              <a:t> </a:t>
            </a:r>
            <a:r>
              <a:rPr lang="en-US" sz="2000" err="1">
                <a:latin typeface="Calibri Light" panose="020F0302020204030204" pitchFamily="34" charset="0"/>
                <a:cs typeface="Calibri Light" panose="020F0302020204030204" pitchFamily="34" charset="0"/>
              </a:rPr>
              <a:t>liệu</a:t>
            </a:r>
            <a:r>
              <a:rPr lang="en-US" sz="2000">
                <a:latin typeface="Calibri Light" panose="020F0302020204030204" pitchFamily="34" charset="0"/>
                <a:cs typeface="Calibri Light" panose="020F0302020204030204" pitchFamily="34" charset="0"/>
              </a:rPr>
              <a:t> – data frame</a:t>
            </a:r>
          </a:p>
          <a:p>
            <a:pPr marL="285750" indent="-285750">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2000">
                <a:latin typeface="Calibri Light" panose="020F0302020204030204" pitchFamily="34" charset="0"/>
                <a:cs typeface="Calibri Light" panose="020F0302020204030204" pitchFamily="34" charset="0"/>
              </a:rPr>
              <a:t>Factor</a:t>
            </a:r>
          </a:p>
        </p:txBody>
      </p:sp>
    </p:spTree>
    <p:extLst>
      <p:ext uri="{BB962C8B-B14F-4D97-AF65-F5344CB8AC3E}">
        <p14:creationId xmlns:p14="http://schemas.microsoft.com/office/powerpoint/2010/main" val="3323500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2EB987-7F53-41B1-99A5-8F6555DD0B67}"/>
              </a:ext>
            </a:extLst>
          </p:cNvPr>
          <p:cNvSpPr/>
          <p:nvPr/>
        </p:nvSpPr>
        <p:spPr>
          <a:xfrm>
            <a:off x="95755" y="1866661"/>
            <a:ext cx="1692329" cy="705089"/>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accent2"/>
                </a:solidFill>
                <a:latin typeface="Calibri" panose="020F0502020204030204" pitchFamily="34" charset="0"/>
                <a:cs typeface="Calibri" panose="020F0502020204030204" pitchFamily="34" charset="0"/>
              </a:rPr>
              <a:t>Cấu</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trúc</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điều</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khiển</a:t>
            </a:r>
            <a:endParaRPr lang="en-US" sz="2200">
              <a:solidFill>
                <a:schemeClr val="accent2"/>
              </a:solidFill>
              <a:latin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D0B9663B-0B5A-447C-9797-C700AB542B38}"/>
              </a:ext>
            </a:extLst>
          </p:cNvPr>
          <p:cNvSpPr/>
          <p:nvPr/>
        </p:nvSpPr>
        <p:spPr>
          <a:xfrm>
            <a:off x="2151962" y="808658"/>
            <a:ext cx="2734690"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Cấu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trúc</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rẽ</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nhánh</a:t>
            </a:r>
            <a:endParaRPr lang="en-US" sz="2000">
              <a:solidFill>
                <a:schemeClr val="accent2"/>
              </a:solidFill>
              <a:latin typeface="Consolas" panose="020B0609020204030204" pitchFamily="49" charset="0"/>
              <a:cs typeface="Calibri Light" panose="020F0302020204030204" pitchFamily="34" charset="0"/>
            </a:endParaRPr>
          </a:p>
        </p:txBody>
      </p:sp>
      <p:sp>
        <p:nvSpPr>
          <p:cNvPr id="6" name="Rectangle: Rounded Corners 5">
            <a:extLst>
              <a:ext uri="{FF2B5EF4-FFF2-40B4-BE49-F238E27FC236}">
                <a16:creationId xmlns:a16="http://schemas.microsoft.com/office/drawing/2014/main" id="{7C624082-06FB-4A2F-8B14-0DB9BA44A7C0}"/>
              </a:ext>
            </a:extLst>
          </p:cNvPr>
          <p:cNvSpPr/>
          <p:nvPr/>
        </p:nvSpPr>
        <p:spPr>
          <a:xfrm>
            <a:off x="2151962" y="3077586"/>
            <a:ext cx="2734690"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Cấu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trúc</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lặp</a:t>
            </a:r>
            <a:endParaRPr lang="en-US" sz="2000">
              <a:solidFill>
                <a:schemeClr val="accent2"/>
              </a:solidFill>
              <a:latin typeface="Consolas" panose="020B0609020204030204" pitchFamily="49" charset="0"/>
              <a:cs typeface="Calibri Light" panose="020F0302020204030204" pitchFamily="34" charset="0"/>
            </a:endParaRPr>
          </a:p>
        </p:txBody>
      </p:sp>
      <p:cxnSp>
        <p:nvCxnSpPr>
          <p:cNvPr id="8" name="Connector: Elbow 7">
            <a:extLst>
              <a:ext uri="{FF2B5EF4-FFF2-40B4-BE49-F238E27FC236}">
                <a16:creationId xmlns:a16="http://schemas.microsoft.com/office/drawing/2014/main" id="{7A30688D-3468-46B8-9A4D-BD26FB4EF87C}"/>
              </a:ext>
            </a:extLst>
          </p:cNvPr>
          <p:cNvCxnSpPr>
            <a:cxnSpLocks/>
            <a:stCxn id="2" idx="3"/>
            <a:endCxn id="5" idx="1"/>
          </p:cNvCxnSpPr>
          <p:nvPr/>
        </p:nvCxnSpPr>
        <p:spPr>
          <a:xfrm flipV="1">
            <a:off x="1788084" y="1083733"/>
            <a:ext cx="363878" cy="113547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1A93A42-1D79-4ED6-BE50-C94E583E2E89}"/>
              </a:ext>
            </a:extLst>
          </p:cNvPr>
          <p:cNvCxnSpPr>
            <a:cxnSpLocks/>
            <a:stCxn id="2" idx="3"/>
            <a:endCxn id="6" idx="1"/>
          </p:cNvCxnSpPr>
          <p:nvPr/>
        </p:nvCxnSpPr>
        <p:spPr>
          <a:xfrm>
            <a:off x="1788084" y="2219206"/>
            <a:ext cx="363878" cy="11334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BDA11B93-7D13-4B38-95D8-44CF52740425}"/>
              </a:ext>
            </a:extLst>
          </p:cNvPr>
          <p:cNvSpPr/>
          <p:nvPr/>
        </p:nvSpPr>
        <p:spPr>
          <a:xfrm>
            <a:off x="5215202" y="474503"/>
            <a:ext cx="2734690"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if…else</a:t>
            </a:r>
          </a:p>
        </p:txBody>
      </p:sp>
      <p:sp>
        <p:nvSpPr>
          <p:cNvPr id="18" name="Rectangle: Rounded Corners 17">
            <a:extLst>
              <a:ext uri="{FF2B5EF4-FFF2-40B4-BE49-F238E27FC236}">
                <a16:creationId xmlns:a16="http://schemas.microsoft.com/office/drawing/2014/main" id="{15614522-AB87-46E6-89B7-B902AEF36A77}"/>
              </a:ext>
            </a:extLst>
          </p:cNvPr>
          <p:cNvSpPr/>
          <p:nvPr/>
        </p:nvSpPr>
        <p:spPr>
          <a:xfrm>
            <a:off x="5215202" y="1238527"/>
            <a:ext cx="3822118"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switch (expression, list)</a:t>
            </a:r>
          </a:p>
        </p:txBody>
      </p:sp>
      <p:sp>
        <p:nvSpPr>
          <p:cNvPr id="19" name="Rectangle: Rounded Corners 18">
            <a:extLst>
              <a:ext uri="{FF2B5EF4-FFF2-40B4-BE49-F238E27FC236}">
                <a16:creationId xmlns:a16="http://schemas.microsoft.com/office/drawing/2014/main" id="{486DECDD-82AF-4D70-A295-E95CF42A3BC5}"/>
              </a:ext>
            </a:extLst>
          </p:cNvPr>
          <p:cNvSpPr/>
          <p:nvPr/>
        </p:nvSpPr>
        <p:spPr>
          <a:xfrm>
            <a:off x="5215202" y="2296675"/>
            <a:ext cx="2734690"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while()</a:t>
            </a:r>
          </a:p>
        </p:txBody>
      </p:sp>
      <p:sp>
        <p:nvSpPr>
          <p:cNvPr id="20" name="Rectangle: Rounded Corners 19">
            <a:extLst>
              <a:ext uri="{FF2B5EF4-FFF2-40B4-BE49-F238E27FC236}">
                <a16:creationId xmlns:a16="http://schemas.microsoft.com/office/drawing/2014/main" id="{30FBE4B7-46B6-42C6-8E38-B61825F4FD1A}"/>
              </a:ext>
            </a:extLst>
          </p:cNvPr>
          <p:cNvSpPr/>
          <p:nvPr/>
        </p:nvSpPr>
        <p:spPr>
          <a:xfrm>
            <a:off x="5215202" y="3079749"/>
            <a:ext cx="2734690"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for()</a:t>
            </a:r>
          </a:p>
        </p:txBody>
      </p:sp>
      <p:sp>
        <p:nvSpPr>
          <p:cNvPr id="21" name="Rectangle: Rounded Corners 20">
            <a:extLst>
              <a:ext uri="{FF2B5EF4-FFF2-40B4-BE49-F238E27FC236}">
                <a16:creationId xmlns:a16="http://schemas.microsoft.com/office/drawing/2014/main" id="{A7467D30-B399-439B-A55F-EE738D1F7DEA}"/>
              </a:ext>
            </a:extLst>
          </p:cNvPr>
          <p:cNvSpPr/>
          <p:nvPr/>
        </p:nvSpPr>
        <p:spPr>
          <a:xfrm>
            <a:off x="5215202" y="3843773"/>
            <a:ext cx="2734690"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2"/>
                </a:solidFill>
                <a:latin typeface="Consolas" panose="020B0609020204030204" pitchFamily="49" charset="0"/>
                <a:cs typeface="Calibri Light" panose="020F0302020204030204" pitchFamily="34" charset="0"/>
              </a:rPr>
              <a:t>Repeat()</a:t>
            </a:r>
          </a:p>
        </p:txBody>
      </p:sp>
      <p:cxnSp>
        <p:nvCxnSpPr>
          <p:cNvPr id="24" name="Straight Arrow Connector 23">
            <a:extLst>
              <a:ext uri="{FF2B5EF4-FFF2-40B4-BE49-F238E27FC236}">
                <a16:creationId xmlns:a16="http://schemas.microsoft.com/office/drawing/2014/main" id="{14F8AAF6-7051-4CE0-94B0-BDBF8DB5FECC}"/>
              </a:ext>
            </a:extLst>
          </p:cNvPr>
          <p:cNvCxnSpPr/>
          <p:nvPr/>
        </p:nvCxnSpPr>
        <p:spPr>
          <a:xfrm>
            <a:off x="-754380" y="640080"/>
            <a:ext cx="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03AD0AE-BBCD-4371-BC85-1BC60553A3A5}"/>
              </a:ext>
            </a:extLst>
          </p:cNvPr>
          <p:cNvCxnSpPr>
            <a:stCxn id="5" idx="3"/>
            <a:endCxn id="17" idx="1"/>
          </p:cNvCxnSpPr>
          <p:nvPr/>
        </p:nvCxnSpPr>
        <p:spPr>
          <a:xfrm flipV="1">
            <a:off x="4886652" y="749578"/>
            <a:ext cx="328550" cy="33415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5B956703-A1EA-4552-AEB4-9691C98366A2}"/>
              </a:ext>
            </a:extLst>
          </p:cNvPr>
          <p:cNvCxnSpPr>
            <a:cxnSpLocks/>
            <a:stCxn id="5" idx="3"/>
            <a:endCxn id="18" idx="1"/>
          </p:cNvCxnSpPr>
          <p:nvPr/>
        </p:nvCxnSpPr>
        <p:spPr>
          <a:xfrm>
            <a:off x="4886652" y="1083733"/>
            <a:ext cx="328550" cy="4298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6A13FAF-F022-4915-99BC-2FCAAD034127}"/>
              </a:ext>
            </a:extLst>
          </p:cNvPr>
          <p:cNvCxnSpPr>
            <a:stCxn id="6" idx="3"/>
            <a:endCxn id="19" idx="1"/>
          </p:cNvCxnSpPr>
          <p:nvPr/>
        </p:nvCxnSpPr>
        <p:spPr>
          <a:xfrm flipV="1">
            <a:off x="4886652" y="2571750"/>
            <a:ext cx="328550" cy="78091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032D72E-DBB2-47BD-A71C-3DACC8B990B3}"/>
              </a:ext>
            </a:extLst>
          </p:cNvPr>
          <p:cNvCxnSpPr>
            <a:stCxn id="6" idx="3"/>
            <a:endCxn id="20" idx="1"/>
          </p:cNvCxnSpPr>
          <p:nvPr/>
        </p:nvCxnSpPr>
        <p:spPr>
          <a:xfrm>
            <a:off x="4886652" y="3352661"/>
            <a:ext cx="328550" cy="216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B792E07-17F8-45B6-8F54-87494A425B2C}"/>
              </a:ext>
            </a:extLst>
          </p:cNvPr>
          <p:cNvCxnSpPr>
            <a:stCxn id="6" idx="3"/>
            <a:endCxn id="21" idx="1"/>
          </p:cNvCxnSpPr>
          <p:nvPr/>
        </p:nvCxnSpPr>
        <p:spPr>
          <a:xfrm>
            <a:off x="4886652" y="3352661"/>
            <a:ext cx="328550" cy="766187"/>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023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04D055E-704E-43C6-8F56-D605DC14F47A}"/>
              </a:ext>
            </a:extLst>
          </p:cNvPr>
          <p:cNvSpPr/>
          <p:nvPr/>
        </p:nvSpPr>
        <p:spPr>
          <a:xfrm>
            <a:off x="88135" y="1972016"/>
            <a:ext cx="1443211" cy="705089"/>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accent2"/>
                </a:solidFill>
                <a:latin typeface="Calibri" panose="020F0502020204030204" pitchFamily="34" charset="0"/>
                <a:cs typeface="Calibri" panose="020F0502020204030204" pitchFamily="34" charset="0"/>
              </a:rPr>
              <a:t>Biểu</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đồ</a:t>
            </a:r>
            <a:r>
              <a:rPr lang="en-US" sz="2200">
                <a:solidFill>
                  <a:schemeClr val="accent2"/>
                </a:solidFill>
                <a:latin typeface="Calibri" panose="020F0502020204030204" pitchFamily="34" charset="0"/>
                <a:cs typeface="Calibri" panose="020F0502020204030204" pitchFamily="34" charset="0"/>
              </a:rPr>
              <a:t> </a:t>
            </a:r>
            <a:r>
              <a:rPr lang="en-US" sz="2200" err="1">
                <a:solidFill>
                  <a:schemeClr val="accent2"/>
                </a:solidFill>
                <a:latin typeface="Calibri" panose="020F0502020204030204" pitchFamily="34" charset="0"/>
                <a:cs typeface="Calibri" panose="020F0502020204030204" pitchFamily="34" charset="0"/>
              </a:rPr>
              <a:t>trong</a:t>
            </a:r>
            <a:r>
              <a:rPr lang="en-US" sz="2200">
                <a:solidFill>
                  <a:schemeClr val="accent2"/>
                </a:solidFill>
                <a:latin typeface="Calibri" panose="020F0502020204030204" pitchFamily="34" charset="0"/>
                <a:cs typeface="Calibri" panose="020F0502020204030204" pitchFamily="34" charset="0"/>
              </a:rPr>
              <a:t> R </a:t>
            </a:r>
          </a:p>
        </p:txBody>
      </p:sp>
      <p:sp>
        <p:nvSpPr>
          <p:cNvPr id="6" name="Rectangle: Rounded Corners 5">
            <a:extLst>
              <a:ext uri="{FF2B5EF4-FFF2-40B4-BE49-F238E27FC236}">
                <a16:creationId xmlns:a16="http://schemas.microsoft.com/office/drawing/2014/main" id="{5CC0D54A-8B52-4857-8860-21F57E3881EB}"/>
              </a:ext>
            </a:extLst>
          </p:cNvPr>
          <p:cNvSpPr/>
          <p:nvPr/>
        </p:nvSpPr>
        <p:spPr>
          <a:xfrm>
            <a:off x="2030042" y="198304"/>
            <a:ext cx="3044878" cy="5501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Biểu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đồ</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thanh</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ngang</a:t>
            </a:r>
            <a:r>
              <a:rPr lang="en-US" sz="2000">
                <a:solidFill>
                  <a:schemeClr val="accent2"/>
                </a:solidFill>
                <a:latin typeface="Consolas" panose="020B0609020204030204" pitchFamily="49" charset="0"/>
                <a:cs typeface="Calibri Light" panose="020F0302020204030204" pitchFamily="34" charset="0"/>
              </a:rPr>
              <a:t> Bar plot</a:t>
            </a:r>
          </a:p>
        </p:txBody>
      </p:sp>
      <p:sp>
        <p:nvSpPr>
          <p:cNvPr id="7" name="Rectangle: Rounded Corners 6">
            <a:extLst>
              <a:ext uri="{FF2B5EF4-FFF2-40B4-BE49-F238E27FC236}">
                <a16:creationId xmlns:a16="http://schemas.microsoft.com/office/drawing/2014/main" id="{51670055-82BB-4FE6-9130-D4FAB35F0530}"/>
              </a:ext>
            </a:extLst>
          </p:cNvPr>
          <p:cNvSpPr/>
          <p:nvPr/>
        </p:nvSpPr>
        <p:spPr>
          <a:xfrm>
            <a:off x="2030042" y="1751679"/>
            <a:ext cx="2686738" cy="530352"/>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Biểu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đồ</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hộp</a:t>
            </a:r>
            <a:br>
              <a:rPr lang="en-US" sz="2000">
                <a:solidFill>
                  <a:schemeClr val="accent2"/>
                </a:solidFill>
                <a:latin typeface="Consolas" panose="020B0609020204030204" pitchFamily="49" charset="0"/>
                <a:cs typeface="Calibri Light" panose="020F0302020204030204" pitchFamily="34" charset="0"/>
              </a:rPr>
            </a:br>
            <a:r>
              <a:rPr lang="en-US" sz="2000">
                <a:solidFill>
                  <a:schemeClr val="accent2"/>
                </a:solidFill>
                <a:latin typeface="Consolas" panose="020B0609020204030204" pitchFamily="49" charset="0"/>
                <a:cs typeface="Calibri Light" panose="020F0302020204030204" pitchFamily="34" charset="0"/>
              </a:rPr>
              <a:t>Box-whisker Plot</a:t>
            </a:r>
          </a:p>
        </p:txBody>
      </p:sp>
      <p:sp>
        <p:nvSpPr>
          <p:cNvPr id="8" name="Rectangle: Rounded Corners 7">
            <a:extLst>
              <a:ext uri="{FF2B5EF4-FFF2-40B4-BE49-F238E27FC236}">
                <a16:creationId xmlns:a16="http://schemas.microsoft.com/office/drawing/2014/main" id="{959CD5FB-9C0E-484E-9D4F-4DCFD9B5772B}"/>
              </a:ext>
            </a:extLst>
          </p:cNvPr>
          <p:cNvSpPr/>
          <p:nvPr/>
        </p:nvSpPr>
        <p:spPr>
          <a:xfrm>
            <a:off x="2030042" y="947447"/>
            <a:ext cx="2686738" cy="517322"/>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Biểu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đồ</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phân</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tán</a:t>
            </a:r>
            <a:r>
              <a:rPr lang="en-US" sz="2000">
                <a:solidFill>
                  <a:schemeClr val="accent2"/>
                </a:solidFill>
                <a:latin typeface="Consolas" panose="020B0609020204030204" pitchFamily="49" charset="0"/>
                <a:cs typeface="Calibri Light" panose="020F0302020204030204" pitchFamily="34" charset="0"/>
              </a:rPr>
              <a:t> Scatter Plot</a:t>
            </a:r>
          </a:p>
        </p:txBody>
      </p:sp>
      <p:sp>
        <p:nvSpPr>
          <p:cNvPr id="9" name="Rectangle: Rounded Corners 8">
            <a:extLst>
              <a:ext uri="{FF2B5EF4-FFF2-40B4-BE49-F238E27FC236}">
                <a16:creationId xmlns:a16="http://schemas.microsoft.com/office/drawing/2014/main" id="{B9FC72E9-5A45-47BE-9D77-D409701ADCAD}"/>
              </a:ext>
            </a:extLst>
          </p:cNvPr>
          <p:cNvSpPr/>
          <p:nvPr/>
        </p:nvSpPr>
        <p:spPr>
          <a:xfrm>
            <a:off x="2030042" y="2547208"/>
            <a:ext cx="2541958" cy="460388"/>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Biểu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đồ</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tần</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suất</a:t>
            </a:r>
            <a:br>
              <a:rPr lang="en-US" sz="2000">
                <a:solidFill>
                  <a:schemeClr val="accent2"/>
                </a:solidFill>
                <a:latin typeface="Consolas" panose="020B0609020204030204" pitchFamily="49" charset="0"/>
                <a:cs typeface="Calibri Light" panose="020F0302020204030204" pitchFamily="34" charset="0"/>
              </a:rPr>
            </a:br>
            <a:r>
              <a:rPr lang="en-US" sz="2000">
                <a:solidFill>
                  <a:schemeClr val="accent2"/>
                </a:solidFill>
                <a:latin typeface="Consolas" panose="020B0609020204030204" pitchFamily="49" charset="0"/>
                <a:cs typeface="Calibri Light" panose="020F0302020204030204" pitchFamily="34" charset="0"/>
              </a:rPr>
              <a:t>Histogram</a:t>
            </a:r>
          </a:p>
        </p:txBody>
      </p:sp>
      <p:sp>
        <p:nvSpPr>
          <p:cNvPr id="10" name="Rectangle: Rounded Corners 9">
            <a:extLst>
              <a:ext uri="{FF2B5EF4-FFF2-40B4-BE49-F238E27FC236}">
                <a16:creationId xmlns:a16="http://schemas.microsoft.com/office/drawing/2014/main" id="{281243FB-D6F4-46DB-A799-9BB044746573}"/>
              </a:ext>
            </a:extLst>
          </p:cNvPr>
          <p:cNvSpPr/>
          <p:nvPr/>
        </p:nvSpPr>
        <p:spPr>
          <a:xfrm>
            <a:off x="2030042" y="4035331"/>
            <a:ext cx="3044878" cy="4909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Biểu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đồ</a:t>
            </a:r>
            <a:r>
              <a:rPr lang="en-US" sz="2000">
                <a:solidFill>
                  <a:schemeClr val="accent2"/>
                </a:solidFill>
                <a:latin typeface="Consolas" panose="020B0609020204030204" pitchFamily="49" charset="0"/>
                <a:cs typeface="Calibri Light" panose="020F0302020204030204" pitchFamily="34" charset="0"/>
              </a:rPr>
              <a:t> Quantile-Quantile (QQ) Plot</a:t>
            </a:r>
          </a:p>
        </p:txBody>
      </p:sp>
      <p:sp>
        <p:nvSpPr>
          <p:cNvPr id="11" name="Rectangle: Rounded Corners 10">
            <a:extLst>
              <a:ext uri="{FF2B5EF4-FFF2-40B4-BE49-F238E27FC236}">
                <a16:creationId xmlns:a16="http://schemas.microsoft.com/office/drawing/2014/main" id="{130A8ACC-B77B-4182-A012-D7FD64E1B20E}"/>
              </a:ext>
            </a:extLst>
          </p:cNvPr>
          <p:cNvSpPr/>
          <p:nvPr/>
        </p:nvSpPr>
        <p:spPr>
          <a:xfrm>
            <a:off x="2030042" y="3299460"/>
            <a:ext cx="1955218" cy="543349"/>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solidFill>
                  <a:schemeClr val="accent2"/>
                </a:solidFill>
                <a:latin typeface="Consolas" panose="020B0609020204030204" pitchFamily="49" charset="0"/>
                <a:cs typeface="Calibri Light" panose="020F0302020204030204" pitchFamily="34" charset="0"/>
              </a:rPr>
              <a:t>Biểu</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đồ</a:t>
            </a:r>
            <a:r>
              <a:rPr lang="en-US" sz="2000">
                <a:solidFill>
                  <a:schemeClr val="accent2"/>
                </a:solidFill>
                <a:latin typeface="Consolas" panose="020B0609020204030204" pitchFamily="49" charset="0"/>
                <a:cs typeface="Calibri Light" panose="020F0302020204030204" pitchFamily="34" charset="0"/>
              </a:rPr>
              <a:t> </a:t>
            </a:r>
            <a:r>
              <a:rPr lang="en-US" sz="2000" err="1">
                <a:solidFill>
                  <a:schemeClr val="accent2"/>
                </a:solidFill>
                <a:latin typeface="Consolas" panose="020B0609020204030204" pitchFamily="49" charset="0"/>
                <a:cs typeface="Calibri Light" panose="020F0302020204030204" pitchFamily="34" charset="0"/>
              </a:rPr>
              <a:t>tròn</a:t>
            </a:r>
            <a:br>
              <a:rPr lang="en-US" sz="2000">
                <a:solidFill>
                  <a:schemeClr val="accent2"/>
                </a:solidFill>
                <a:latin typeface="Consolas" panose="020B0609020204030204" pitchFamily="49" charset="0"/>
                <a:cs typeface="Calibri Light" panose="020F0302020204030204" pitchFamily="34" charset="0"/>
              </a:rPr>
            </a:br>
            <a:r>
              <a:rPr lang="en-US" sz="2000">
                <a:solidFill>
                  <a:schemeClr val="accent2"/>
                </a:solidFill>
                <a:latin typeface="Consolas" panose="020B0609020204030204" pitchFamily="49" charset="0"/>
                <a:cs typeface="Calibri Light" panose="020F0302020204030204" pitchFamily="34" charset="0"/>
              </a:rPr>
              <a:t>Pie Chart</a:t>
            </a:r>
          </a:p>
        </p:txBody>
      </p:sp>
      <p:cxnSp>
        <p:nvCxnSpPr>
          <p:cNvPr id="49" name="Connector: Elbow 48">
            <a:extLst>
              <a:ext uri="{FF2B5EF4-FFF2-40B4-BE49-F238E27FC236}">
                <a16:creationId xmlns:a16="http://schemas.microsoft.com/office/drawing/2014/main" id="{0A35FEBD-3FD1-454B-94B9-A12DD6DAFE4C}"/>
              </a:ext>
            </a:extLst>
          </p:cNvPr>
          <p:cNvCxnSpPr>
            <a:cxnSpLocks/>
            <a:stCxn id="5" idx="3"/>
            <a:endCxn id="6" idx="1"/>
          </p:cNvCxnSpPr>
          <p:nvPr/>
        </p:nvCxnSpPr>
        <p:spPr>
          <a:xfrm flipV="1">
            <a:off x="1531346" y="473379"/>
            <a:ext cx="498696" cy="185118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27502BE-3E43-4647-A2B7-5A4FA069383C}"/>
              </a:ext>
            </a:extLst>
          </p:cNvPr>
          <p:cNvCxnSpPr>
            <a:cxnSpLocks/>
            <a:stCxn id="5" idx="3"/>
            <a:endCxn id="8" idx="1"/>
          </p:cNvCxnSpPr>
          <p:nvPr/>
        </p:nvCxnSpPr>
        <p:spPr>
          <a:xfrm flipV="1">
            <a:off x="1531346" y="1206108"/>
            <a:ext cx="498696" cy="11184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6A7F282-EAEE-4C72-890F-9C28096A4DA2}"/>
              </a:ext>
            </a:extLst>
          </p:cNvPr>
          <p:cNvCxnSpPr>
            <a:cxnSpLocks/>
            <a:stCxn id="5" idx="3"/>
            <a:endCxn id="7" idx="1"/>
          </p:cNvCxnSpPr>
          <p:nvPr/>
        </p:nvCxnSpPr>
        <p:spPr>
          <a:xfrm flipV="1">
            <a:off x="1531346" y="2016855"/>
            <a:ext cx="498696" cy="3077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48840B9-3522-4235-8167-30B2432E3DDE}"/>
              </a:ext>
            </a:extLst>
          </p:cNvPr>
          <p:cNvCxnSpPr>
            <a:cxnSpLocks/>
            <a:stCxn id="5" idx="3"/>
            <a:endCxn id="9" idx="1"/>
          </p:cNvCxnSpPr>
          <p:nvPr/>
        </p:nvCxnSpPr>
        <p:spPr>
          <a:xfrm>
            <a:off x="1531346" y="2324561"/>
            <a:ext cx="498696" cy="4528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CB5F19F-5EC7-4124-93F5-B0BFD8CFFBF8}"/>
              </a:ext>
            </a:extLst>
          </p:cNvPr>
          <p:cNvCxnSpPr>
            <a:cxnSpLocks/>
            <a:stCxn id="5" idx="3"/>
            <a:endCxn id="11" idx="1"/>
          </p:cNvCxnSpPr>
          <p:nvPr/>
        </p:nvCxnSpPr>
        <p:spPr>
          <a:xfrm>
            <a:off x="1531346" y="2324561"/>
            <a:ext cx="498696" cy="124657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A0E422A-405D-4BE6-BD2B-8370E592E431}"/>
              </a:ext>
            </a:extLst>
          </p:cNvPr>
          <p:cNvCxnSpPr>
            <a:cxnSpLocks/>
            <a:stCxn id="5" idx="3"/>
            <a:endCxn id="10" idx="1"/>
          </p:cNvCxnSpPr>
          <p:nvPr/>
        </p:nvCxnSpPr>
        <p:spPr>
          <a:xfrm>
            <a:off x="1531346" y="2324561"/>
            <a:ext cx="498696" cy="19562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90EF0E0-F1F8-4F4A-81DF-C46661FFC2BF}"/>
              </a:ext>
            </a:extLst>
          </p:cNvPr>
          <p:cNvSpPr txBox="1"/>
          <p:nvPr/>
        </p:nvSpPr>
        <p:spPr>
          <a:xfrm>
            <a:off x="5074920" y="165601"/>
            <a:ext cx="3857188" cy="615553"/>
          </a:xfrm>
          <a:prstGeom prst="rect">
            <a:avLst/>
          </a:prstGeom>
          <a:noFill/>
        </p:spPr>
        <p:txBody>
          <a:bodyPr wrap="square" rtlCol="0">
            <a:spAutoFit/>
          </a:bodyPr>
          <a:lstStyle/>
          <a:p>
            <a:r>
              <a:rPr lang="en-US" sz="1700" b="0" i="0" err="1">
                <a:solidFill>
                  <a:srgbClr val="000000"/>
                </a:solidFill>
                <a:effectLst/>
                <a:latin typeface="Calibri Light" panose="020F0302020204030204" pitchFamily="34" charset="0"/>
                <a:cs typeface="Calibri Light" panose="020F0302020204030204" pitchFamily="34" charset="0"/>
              </a:rPr>
              <a:t>hiển</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thị</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dữ</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liệu</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bằng</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đồ</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họa</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sử</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dụng</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các</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thanh</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có</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độ</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cao</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khác</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nhau</a:t>
            </a:r>
            <a:endParaRPr lang="en-US" sz="1700">
              <a:latin typeface="Calibri Light" panose="020F0302020204030204" pitchFamily="34" charset="0"/>
              <a:cs typeface="Calibri Light" panose="020F0302020204030204" pitchFamily="34" charset="0"/>
            </a:endParaRPr>
          </a:p>
        </p:txBody>
      </p:sp>
      <p:sp>
        <p:nvSpPr>
          <p:cNvPr id="42" name="TextBox 41">
            <a:extLst>
              <a:ext uri="{FF2B5EF4-FFF2-40B4-BE49-F238E27FC236}">
                <a16:creationId xmlns:a16="http://schemas.microsoft.com/office/drawing/2014/main" id="{4F8A2712-9776-44EF-AA77-DE870C1ACC1F}"/>
              </a:ext>
            </a:extLst>
          </p:cNvPr>
          <p:cNvSpPr txBox="1"/>
          <p:nvPr/>
        </p:nvSpPr>
        <p:spPr>
          <a:xfrm>
            <a:off x="4716780" y="975467"/>
            <a:ext cx="3857188" cy="353943"/>
          </a:xfrm>
          <a:prstGeom prst="rect">
            <a:avLst/>
          </a:prstGeom>
          <a:noFill/>
        </p:spPr>
        <p:txBody>
          <a:bodyPr wrap="square" rtlCol="0">
            <a:spAutoFit/>
          </a:bodyPr>
          <a:lstStyle/>
          <a:p>
            <a:r>
              <a:rPr lang="en-US" sz="1700" b="0" i="0" err="1">
                <a:solidFill>
                  <a:srgbClr val="000000"/>
                </a:solidFill>
                <a:effectLst/>
                <a:latin typeface="Calibri Light" panose="020F0302020204030204" pitchFamily="34" charset="0"/>
                <a:cs typeface="Calibri Light" panose="020F0302020204030204" pitchFamily="34" charset="0"/>
              </a:rPr>
              <a:t>hiển</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thị</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quan</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hệ</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giữa</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hai</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tập</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dữ</a:t>
            </a:r>
            <a:r>
              <a:rPr lang="en-US" sz="1700" b="0" i="0">
                <a:solidFill>
                  <a:srgbClr val="000000"/>
                </a:solidFill>
                <a:effectLst/>
                <a:latin typeface="Calibri Light" panose="020F0302020204030204" pitchFamily="34" charset="0"/>
                <a:cs typeface="Calibri Light" panose="020F0302020204030204" pitchFamily="34" charset="0"/>
              </a:rPr>
              <a:t> </a:t>
            </a:r>
            <a:r>
              <a:rPr lang="en-US" sz="1700" b="0" i="0" err="1">
                <a:solidFill>
                  <a:srgbClr val="000000"/>
                </a:solidFill>
                <a:effectLst/>
                <a:latin typeface="Calibri Light" panose="020F0302020204030204" pitchFamily="34" charset="0"/>
                <a:cs typeface="Calibri Light" panose="020F0302020204030204" pitchFamily="34" charset="0"/>
              </a:rPr>
              <a:t>liệu</a:t>
            </a:r>
            <a:endParaRPr lang="en-US" sz="1700">
              <a:latin typeface="Calibri Light" panose="020F0302020204030204" pitchFamily="34" charset="0"/>
              <a:cs typeface="Calibri Light" panose="020F0302020204030204" pitchFamily="34" charset="0"/>
            </a:endParaRPr>
          </a:p>
        </p:txBody>
      </p:sp>
      <p:sp>
        <p:nvSpPr>
          <p:cNvPr id="45" name="TextBox 44">
            <a:extLst>
              <a:ext uri="{FF2B5EF4-FFF2-40B4-BE49-F238E27FC236}">
                <a16:creationId xmlns:a16="http://schemas.microsoft.com/office/drawing/2014/main" id="{7DD596E7-FCC9-42DD-BEF5-2ADB4157F9F9}"/>
              </a:ext>
            </a:extLst>
          </p:cNvPr>
          <p:cNvSpPr txBox="1"/>
          <p:nvPr/>
        </p:nvSpPr>
        <p:spPr>
          <a:xfrm>
            <a:off x="4716780" y="1709007"/>
            <a:ext cx="3857188" cy="615553"/>
          </a:xfrm>
          <a:prstGeom prst="rect">
            <a:avLst/>
          </a:prstGeom>
          <a:noFill/>
        </p:spPr>
        <p:txBody>
          <a:bodyPr wrap="square" rtlCol="0">
            <a:spAutoFit/>
          </a:bodyPr>
          <a:lstStyle/>
          <a:p>
            <a:r>
              <a:rPr lang="vi-VN" sz="1700" b="0" i="0">
                <a:solidFill>
                  <a:srgbClr val="000000"/>
                </a:solidFill>
                <a:effectLst/>
                <a:latin typeface="Calibri Light" panose="020F0302020204030204" pitchFamily="34" charset="0"/>
                <a:cs typeface="Calibri Light" panose="020F0302020204030204" pitchFamily="34" charset="0"/>
              </a:rPr>
              <a:t>là một cách tốt để có được bức tranh tổng thể về tập dữ liệu một cách nhỏ gọn</a:t>
            </a:r>
            <a:endParaRPr lang="en-US" sz="1700">
              <a:latin typeface="Calibri Light" panose="020F0302020204030204" pitchFamily="34" charset="0"/>
              <a:cs typeface="Calibri Light" panose="020F0302020204030204" pitchFamily="34" charset="0"/>
            </a:endParaRPr>
          </a:p>
        </p:txBody>
      </p:sp>
      <p:sp>
        <p:nvSpPr>
          <p:cNvPr id="50" name="TextBox 49">
            <a:extLst>
              <a:ext uri="{FF2B5EF4-FFF2-40B4-BE49-F238E27FC236}">
                <a16:creationId xmlns:a16="http://schemas.microsoft.com/office/drawing/2014/main" id="{56FF53A1-334A-42A1-9D51-3D1731D3C3C6}"/>
              </a:ext>
            </a:extLst>
          </p:cNvPr>
          <p:cNvSpPr txBox="1"/>
          <p:nvPr/>
        </p:nvSpPr>
        <p:spPr>
          <a:xfrm>
            <a:off x="4572000" y="2447327"/>
            <a:ext cx="4282440" cy="615553"/>
          </a:xfrm>
          <a:prstGeom prst="rect">
            <a:avLst/>
          </a:prstGeom>
          <a:noFill/>
        </p:spPr>
        <p:txBody>
          <a:bodyPr wrap="square" rtlCol="0">
            <a:spAutoFit/>
          </a:bodyPr>
          <a:lstStyle/>
          <a:p>
            <a:r>
              <a:rPr lang="vi-VN" sz="1700" b="0" i="0">
                <a:solidFill>
                  <a:srgbClr val="000000"/>
                </a:solidFill>
                <a:effectLst/>
                <a:latin typeface="Calibri Light" panose="020F0302020204030204" pitchFamily="34" charset="0"/>
                <a:cs typeface="Calibri Light" panose="020F0302020204030204" pitchFamily="34" charset="0"/>
              </a:rPr>
              <a:t>hiển thị đồ họa của dữ liệu liên tục bằng cách sử dụng các thanh có độ cao khác nhau</a:t>
            </a:r>
            <a:endParaRPr lang="en-US" sz="1700">
              <a:latin typeface="Calibri Light" panose="020F0302020204030204" pitchFamily="34" charset="0"/>
              <a:cs typeface="Calibri Light" panose="020F0302020204030204" pitchFamily="34" charset="0"/>
            </a:endParaRPr>
          </a:p>
        </p:txBody>
      </p:sp>
      <p:sp>
        <p:nvSpPr>
          <p:cNvPr id="56" name="TextBox 55">
            <a:extLst>
              <a:ext uri="{FF2B5EF4-FFF2-40B4-BE49-F238E27FC236}">
                <a16:creationId xmlns:a16="http://schemas.microsoft.com/office/drawing/2014/main" id="{F5FAA5B0-6894-48A4-9E5C-6F581CA4E51E}"/>
              </a:ext>
            </a:extLst>
          </p:cNvPr>
          <p:cNvSpPr txBox="1"/>
          <p:nvPr/>
        </p:nvSpPr>
        <p:spPr>
          <a:xfrm>
            <a:off x="3985260" y="3252759"/>
            <a:ext cx="4282440" cy="615553"/>
          </a:xfrm>
          <a:prstGeom prst="rect">
            <a:avLst/>
          </a:prstGeom>
          <a:noFill/>
        </p:spPr>
        <p:txBody>
          <a:bodyPr wrap="square" rtlCol="0">
            <a:spAutoFit/>
          </a:bodyPr>
          <a:lstStyle/>
          <a:p>
            <a:r>
              <a:rPr lang="vi-VN" sz="1700" b="0" i="0">
                <a:solidFill>
                  <a:srgbClr val="000000"/>
                </a:solidFill>
                <a:effectLst/>
                <a:latin typeface="Calibri Light" panose="020F0302020204030204" pitchFamily="34" charset="0"/>
                <a:cs typeface="Calibri Light" panose="020F0302020204030204" pitchFamily="34" charset="0"/>
              </a:rPr>
              <a:t>hiển thị kích thước tương đối của dữ liệu bằng cách sử dụng các lát hình tròn</a:t>
            </a:r>
            <a:endParaRPr lang="en-US" sz="1700">
              <a:latin typeface="Calibri Light" panose="020F0302020204030204" pitchFamily="34" charset="0"/>
              <a:cs typeface="Calibri Light" panose="020F0302020204030204" pitchFamily="34" charset="0"/>
            </a:endParaRPr>
          </a:p>
        </p:txBody>
      </p:sp>
      <p:sp>
        <p:nvSpPr>
          <p:cNvPr id="65" name="TextBox 64">
            <a:extLst>
              <a:ext uri="{FF2B5EF4-FFF2-40B4-BE49-F238E27FC236}">
                <a16:creationId xmlns:a16="http://schemas.microsoft.com/office/drawing/2014/main" id="{2546F8D4-D944-429B-9EC8-AC5D20EDD2A1}"/>
              </a:ext>
            </a:extLst>
          </p:cNvPr>
          <p:cNvSpPr txBox="1"/>
          <p:nvPr/>
        </p:nvSpPr>
        <p:spPr>
          <a:xfrm>
            <a:off x="5074920" y="3990733"/>
            <a:ext cx="3857188" cy="615553"/>
          </a:xfrm>
          <a:prstGeom prst="rect">
            <a:avLst/>
          </a:prstGeom>
          <a:noFill/>
        </p:spPr>
        <p:txBody>
          <a:bodyPr wrap="square" rtlCol="0">
            <a:spAutoFit/>
          </a:bodyPr>
          <a:lstStyle/>
          <a:p>
            <a:r>
              <a:rPr lang="vi-VN" sz="1700" b="0" i="0">
                <a:solidFill>
                  <a:srgbClr val="000000"/>
                </a:solidFill>
                <a:effectLst/>
                <a:latin typeface="Calibri Light" panose="020F0302020204030204" pitchFamily="34" charset="0"/>
                <a:cs typeface="Calibri Light" panose="020F0302020204030204" pitchFamily="34" charset="0"/>
              </a:rPr>
              <a:t>đánh giá dữ liệu có phù hợp hay không với một phân phối được chọn trước</a:t>
            </a:r>
            <a:endParaRPr lang="en-US" sz="17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21596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5096981" y="3137053"/>
            <a:ext cx="3307359" cy="14235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Demo R</a:t>
            </a:r>
            <a:endParaRPr sz="6000"/>
          </a:p>
        </p:txBody>
      </p:sp>
      <p:sp>
        <p:nvSpPr>
          <p:cNvPr id="486" name="Google Shape;486;p16"/>
          <p:cNvSpPr txBox="1">
            <a:spLocks noGrp="1"/>
          </p:cNvSpPr>
          <p:nvPr>
            <p:ph type="subTitle" idx="1"/>
          </p:nvPr>
        </p:nvSpPr>
        <p:spPr>
          <a:xfrm>
            <a:off x="1718945" y="4491562"/>
            <a:ext cx="6231980" cy="58292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i="1">
                <a:latin typeface="Calibri" panose="020F0502020204030204" pitchFamily="34" charset="0"/>
                <a:cs typeface="Calibri" panose="020F0502020204030204" pitchFamily="34" charset="0"/>
              </a:rPr>
              <a:t>Sử dụng dataset và cài đặt mô hình với các thuật toán</a:t>
            </a:r>
          </a:p>
          <a:p>
            <a:pPr marL="0" lvl="0" indent="0" algn="r" rtl="0">
              <a:spcBef>
                <a:spcPts val="0"/>
              </a:spcBef>
              <a:spcAft>
                <a:spcPts val="0"/>
              </a:spcAft>
              <a:buNone/>
            </a:pPr>
            <a:endParaRPr lang="en-US" i="1">
              <a:latin typeface="Calibri" panose="020F0502020204030204" pitchFamily="34" charset="0"/>
              <a:cs typeface="Calibri" panose="020F0502020204030204" pitchFamily="34" charset="0"/>
            </a:endParaRPr>
          </a:p>
          <a:p>
            <a:pPr marL="0" lvl="0" indent="0" algn="r" rtl="0">
              <a:spcBef>
                <a:spcPts val="0"/>
              </a:spcBef>
              <a:spcAft>
                <a:spcPts val="0"/>
              </a:spcAft>
              <a:buNone/>
            </a:pPr>
            <a:endParaRPr lang="en-US" i="1">
              <a:latin typeface="Calibri" panose="020F0502020204030204" pitchFamily="34" charset="0"/>
              <a:cs typeface="Calibri" panose="020F0502020204030204" pitchFamily="34" charset="0"/>
            </a:endParaRPr>
          </a:p>
          <a:p>
            <a:pPr marL="0" lvl="0" indent="0" algn="r" rtl="0">
              <a:spcBef>
                <a:spcPts val="0"/>
              </a:spcBef>
              <a:spcAft>
                <a:spcPts val="0"/>
              </a:spcAft>
              <a:buNone/>
            </a:pPr>
            <a:endParaRPr lang="en-US" i="1">
              <a:latin typeface="Calibri" panose="020F0502020204030204" pitchFamily="34" charset="0"/>
              <a:cs typeface="Calibri" panose="020F0502020204030204" pitchFamily="34" charset="0"/>
            </a:endParaRPr>
          </a:p>
        </p:txBody>
      </p:sp>
      <p:sp>
        <p:nvSpPr>
          <p:cNvPr id="487" name="Google Shape;487;p16"/>
          <p:cNvSpPr txBox="1"/>
          <p:nvPr/>
        </p:nvSpPr>
        <p:spPr>
          <a:xfrm>
            <a:off x="7345075" y="3735377"/>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sym typeface="Oswald"/>
              </a:rPr>
              <a:t>4</a:t>
            </a:r>
            <a:endParaRPr sz="12000">
              <a:solidFill>
                <a:srgbClr val="3C78D8"/>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3" name="Picture 2">
            <a:extLst>
              <a:ext uri="{FF2B5EF4-FFF2-40B4-BE49-F238E27FC236}">
                <a16:creationId xmlns:a16="http://schemas.microsoft.com/office/drawing/2014/main" id="{EE4DB384-A125-4282-A88B-33E08011EB89}"/>
              </a:ext>
            </a:extLst>
          </p:cNvPr>
          <p:cNvPicPr>
            <a:picLocks noChangeAspect="1"/>
          </p:cNvPicPr>
          <p:nvPr/>
        </p:nvPicPr>
        <p:blipFill>
          <a:blip r:embed="rId3"/>
          <a:stretch>
            <a:fillRect/>
          </a:stretch>
        </p:blipFill>
        <p:spPr>
          <a:xfrm>
            <a:off x="3419469" y="200117"/>
            <a:ext cx="2305061" cy="1782920"/>
          </a:xfrm>
          <a:prstGeom prst="rect">
            <a:avLst/>
          </a:prstGeom>
        </p:spPr>
      </p:pic>
    </p:spTree>
    <p:extLst>
      <p:ext uri="{BB962C8B-B14F-4D97-AF65-F5344CB8AC3E}">
        <p14:creationId xmlns:p14="http://schemas.microsoft.com/office/powerpoint/2010/main" val="948774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1152536" y="1025173"/>
            <a:ext cx="6838928" cy="2785378"/>
          </a:xfrm>
          <a:prstGeom prst="rect">
            <a:avLst/>
          </a:prstGeom>
          <a:noFill/>
        </p:spPr>
        <p:txBody>
          <a:bodyPr wrap="square" lIns="91440" tIns="45720" rIns="91440" bIns="45720" rtlCol="0" anchor="t">
            <a:spAutoFit/>
          </a:bodyPr>
          <a:lstStyle/>
          <a:p>
            <a:pPr algn="ctr"/>
            <a:r>
              <a:rPr lang="en-US" sz="5500">
                <a:solidFill>
                  <a:srgbClr val="32D8C0"/>
                </a:solidFill>
                <a:latin typeface="Oswald"/>
              </a:rPr>
              <a:t>TRIỂN KHAI MỘT SỐTHUẬT TOÁN</a:t>
            </a:r>
          </a:p>
          <a:p>
            <a:pPr algn="ctr"/>
            <a:r>
              <a:rPr lang="en-US" sz="6500">
                <a:solidFill>
                  <a:schemeClr val="accent3"/>
                </a:solidFill>
                <a:latin typeface="Oswald"/>
              </a:rPr>
              <a:t>R</a:t>
            </a:r>
          </a:p>
        </p:txBody>
      </p:sp>
    </p:spTree>
    <p:extLst>
      <p:ext uri="{BB962C8B-B14F-4D97-AF65-F5344CB8AC3E}">
        <p14:creationId xmlns:p14="http://schemas.microsoft.com/office/powerpoint/2010/main" val="72000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E7836660-FF0A-EB0E-823C-B0CF95AE072F}"/>
              </a:ext>
            </a:extLst>
          </p:cNvPr>
          <p:cNvSpPr/>
          <p:nvPr/>
        </p:nvSpPr>
        <p:spPr>
          <a:xfrm>
            <a:off x="2529697" y="130475"/>
            <a:ext cx="3763272" cy="6685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b="1" err="1">
                <a:latin typeface="Arial"/>
                <a:cs typeface="Arial"/>
              </a:rPr>
              <a:t>Dataset</a:t>
            </a:r>
            <a:r>
              <a:rPr lang="vi-VN" sz="2500" b="1">
                <a:latin typeface="Arial"/>
                <a:cs typeface="Arial"/>
              </a:rPr>
              <a:t> </a:t>
            </a:r>
            <a:r>
              <a:rPr lang="vi-VN" sz="2500" b="1" err="1">
                <a:latin typeface="Arial"/>
                <a:cs typeface="Arial"/>
              </a:rPr>
              <a:t>sử</a:t>
            </a:r>
            <a:r>
              <a:rPr lang="vi-VN" sz="2500" b="1">
                <a:latin typeface="Arial"/>
                <a:cs typeface="Arial"/>
              </a:rPr>
              <a:t> </a:t>
            </a:r>
            <a:r>
              <a:rPr lang="vi-VN" sz="2500" b="1" err="1">
                <a:latin typeface="Arial"/>
                <a:cs typeface="Arial"/>
              </a:rPr>
              <a:t>dụng</a:t>
            </a:r>
            <a:endParaRPr lang="vi-VN" sz="2500" b="1" err="1"/>
          </a:p>
        </p:txBody>
      </p:sp>
      <p:pic>
        <p:nvPicPr>
          <p:cNvPr id="3" name="Hình ảnh 3" descr="Ảnh có chứa cây, hoa, cây long đởm, cây lan&#10;&#10;Mô tả được tự động tạo">
            <a:extLst>
              <a:ext uri="{FF2B5EF4-FFF2-40B4-BE49-F238E27FC236}">
                <a16:creationId xmlns:a16="http://schemas.microsoft.com/office/drawing/2014/main" id="{17DD8B94-CF65-E49B-5979-EF71F45124B8}"/>
              </a:ext>
            </a:extLst>
          </p:cNvPr>
          <p:cNvPicPr>
            <a:picLocks noChangeAspect="1"/>
          </p:cNvPicPr>
          <p:nvPr/>
        </p:nvPicPr>
        <p:blipFill>
          <a:blip r:embed="rId3"/>
          <a:stretch>
            <a:fillRect/>
          </a:stretch>
        </p:blipFill>
        <p:spPr>
          <a:xfrm>
            <a:off x="819600" y="1059431"/>
            <a:ext cx="2005461" cy="1849287"/>
          </a:xfrm>
          <a:prstGeom prst="rect">
            <a:avLst/>
          </a:prstGeom>
        </p:spPr>
      </p:pic>
      <p:sp>
        <p:nvSpPr>
          <p:cNvPr id="4" name="Hộp Văn bản 3">
            <a:extLst>
              <a:ext uri="{FF2B5EF4-FFF2-40B4-BE49-F238E27FC236}">
                <a16:creationId xmlns:a16="http://schemas.microsoft.com/office/drawing/2014/main" id="{0D5A4F06-E310-1E65-C7BA-145753F9CF44}"/>
              </a:ext>
            </a:extLst>
          </p:cNvPr>
          <p:cNvSpPr txBox="1"/>
          <p:nvPr/>
        </p:nvSpPr>
        <p:spPr>
          <a:xfrm>
            <a:off x="3095266" y="1062667"/>
            <a:ext cx="5978103"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vi-VN" sz="2000">
                <a:solidFill>
                  <a:schemeClr val="accent1"/>
                </a:solidFill>
              </a:rPr>
              <a:t>Tên: </a:t>
            </a:r>
            <a:r>
              <a:rPr lang="vi-VN" sz="2000" err="1">
                <a:solidFill>
                  <a:schemeClr val="tx2">
                    <a:lumMod val="10000"/>
                  </a:schemeClr>
                </a:solidFill>
              </a:rPr>
              <a:t>Iris</a:t>
            </a:r>
            <a:r>
              <a:rPr lang="vi-VN" sz="2000">
                <a:solidFill>
                  <a:schemeClr val="tx2">
                    <a:lumMod val="10000"/>
                  </a:schemeClr>
                </a:solidFill>
              </a:rPr>
              <a:t> </a:t>
            </a:r>
            <a:r>
              <a:rPr lang="vi-VN" sz="2000" err="1">
                <a:solidFill>
                  <a:schemeClr val="tx2">
                    <a:lumMod val="10000"/>
                  </a:schemeClr>
                </a:solidFill>
              </a:rPr>
              <a:t>dataset</a:t>
            </a:r>
            <a:endParaRPr lang="vi-VN" sz="2000">
              <a:solidFill>
                <a:schemeClr val="tx2">
                  <a:lumMod val="10000"/>
                </a:schemeClr>
              </a:solidFill>
            </a:endParaRPr>
          </a:p>
          <a:p>
            <a:pPr marL="342900" indent="-342900">
              <a:buChar char="•"/>
            </a:pPr>
            <a:r>
              <a:rPr lang="vi-VN" sz="2000" err="1">
                <a:solidFill>
                  <a:schemeClr val="accent1"/>
                </a:solidFill>
              </a:rPr>
              <a:t>Thuộc</a:t>
            </a:r>
            <a:r>
              <a:rPr lang="vi-VN" sz="2000">
                <a:solidFill>
                  <a:schemeClr val="accent1"/>
                </a:solidFill>
              </a:rPr>
              <a:t> </a:t>
            </a:r>
            <a:r>
              <a:rPr lang="vi-VN" sz="2000" err="1">
                <a:solidFill>
                  <a:schemeClr val="accent1"/>
                </a:solidFill>
              </a:rPr>
              <a:t>tính</a:t>
            </a:r>
            <a:r>
              <a:rPr lang="vi-VN" sz="2000">
                <a:solidFill>
                  <a:schemeClr val="accent1"/>
                </a:solidFill>
              </a:rPr>
              <a:t>: </a:t>
            </a:r>
            <a:r>
              <a:rPr lang="vi-VN" sz="2000" err="1"/>
              <a:t>sepal</a:t>
            </a:r>
            <a:r>
              <a:rPr lang="vi-VN" sz="2000"/>
              <a:t> </a:t>
            </a:r>
            <a:r>
              <a:rPr lang="vi-VN" sz="2000" err="1"/>
              <a:t>length</a:t>
            </a:r>
            <a:r>
              <a:rPr lang="vi-VN" sz="2000"/>
              <a:t>, </a:t>
            </a:r>
            <a:r>
              <a:rPr lang="vi-VN" sz="2000" err="1"/>
              <a:t>sepal</a:t>
            </a:r>
            <a:r>
              <a:rPr lang="vi-VN" sz="2000"/>
              <a:t> </a:t>
            </a:r>
            <a:r>
              <a:rPr lang="vi-VN" sz="2000" err="1"/>
              <a:t>width</a:t>
            </a:r>
            <a:r>
              <a:rPr lang="vi-VN" sz="2000"/>
              <a:t>, </a:t>
            </a:r>
            <a:r>
              <a:rPr lang="vi-VN" sz="2000" err="1"/>
              <a:t>petal</a:t>
            </a:r>
            <a:r>
              <a:rPr lang="vi-VN" sz="2000"/>
              <a:t> </a:t>
            </a:r>
            <a:r>
              <a:rPr lang="vi-VN" sz="2000" err="1"/>
              <a:t>length</a:t>
            </a:r>
            <a:r>
              <a:rPr lang="vi-VN" sz="2000"/>
              <a:t>, </a:t>
            </a:r>
            <a:r>
              <a:rPr lang="vi-VN" sz="2000" err="1"/>
              <a:t>petal</a:t>
            </a:r>
            <a:r>
              <a:rPr lang="vi-VN" sz="2000"/>
              <a:t> </a:t>
            </a:r>
            <a:r>
              <a:rPr lang="vi-VN" sz="2000" err="1"/>
              <a:t>width</a:t>
            </a:r>
            <a:r>
              <a:rPr lang="vi-VN" sz="2000"/>
              <a:t>, </a:t>
            </a:r>
            <a:r>
              <a:rPr lang="vi-VN" sz="2000" err="1"/>
              <a:t>class</a:t>
            </a:r>
            <a:r>
              <a:rPr lang="vi-VN" sz="2000"/>
              <a:t> (</a:t>
            </a:r>
            <a:r>
              <a:rPr lang="vi-VN" sz="2000" err="1"/>
              <a:t>gồm</a:t>
            </a:r>
            <a:r>
              <a:rPr lang="vi-VN" sz="2000"/>
              <a:t> 3 </a:t>
            </a:r>
            <a:r>
              <a:rPr lang="vi-VN" sz="2000" err="1"/>
              <a:t>class</a:t>
            </a:r>
            <a:r>
              <a:rPr lang="vi-VN" sz="2000"/>
              <a:t>:  </a:t>
            </a:r>
            <a:r>
              <a:rPr lang="vi-VN" sz="2000" err="1"/>
              <a:t>Setosa</a:t>
            </a:r>
            <a:r>
              <a:rPr lang="vi-VN" sz="2000"/>
              <a:t>, </a:t>
            </a:r>
            <a:r>
              <a:rPr lang="vi-VN" sz="2000" err="1"/>
              <a:t>Versicolour</a:t>
            </a:r>
            <a:r>
              <a:rPr lang="vi-VN" sz="2000"/>
              <a:t>, </a:t>
            </a:r>
            <a:r>
              <a:rPr lang="vi-VN" sz="2000" err="1"/>
              <a:t>Virginica</a:t>
            </a:r>
            <a:r>
              <a:rPr lang="vi-VN" sz="2000"/>
              <a:t>).</a:t>
            </a:r>
          </a:p>
          <a:p>
            <a:pPr marL="342900" indent="-342900">
              <a:buChar char="•"/>
            </a:pPr>
            <a:r>
              <a:rPr lang="vi-VN" sz="2000" err="1">
                <a:solidFill>
                  <a:schemeClr val="accent1"/>
                </a:solidFill>
              </a:rPr>
              <a:t>Số</a:t>
            </a:r>
            <a:r>
              <a:rPr lang="vi-VN" sz="2000">
                <a:solidFill>
                  <a:schemeClr val="accent1"/>
                </a:solidFill>
              </a:rPr>
              <a:t> </a:t>
            </a:r>
            <a:r>
              <a:rPr lang="vi-VN" sz="2000" err="1">
                <a:solidFill>
                  <a:schemeClr val="accent1"/>
                </a:solidFill>
              </a:rPr>
              <a:t>dòng</a:t>
            </a:r>
            <a:r>
              <a:rPr lang="vi-VN" sz="2000"/>
              <a:t>: 120 (</a:t>
            </a:r>
            <a:r>
              <a:rPr lang="vi-VN" sz="2000" err="1"/>
              <a:t>đều</a:t>
            </a:r>
            <a:r>
              <a:rPr lang="vi-VN" sz="2000"/>
              <a:t> 40 </a:t>
            </a:r>
            <a:r>
              <a:rPr lang="vi-VN" sz="2000" err="1"/>
              <a:t>dòng</a:t>
            </a:r>
            <a:r>
              <a:rPr lang="vi-VN" sz="2000"/>
              <a:t> cho </a:t>
            </a:r>
            <a:r>
              <a:rPr lang="vi-VN" sz="2000" err="1"/>
              <a:t>mỗi</a:t>
            </a:r>
            <a:r>
              <a:rPr lang="vi-VN" sz="2000"/>
              <a:t> </a:t>
            </a:r>
            <a:r>
              <a:rPr lang="vi-VN" sz="2000" err="1"/>
              <a:t>class</a:t>
            </a:r>
            <a:r>
              <a:rPr lang="vi-VN" sz="2000"/>
              <a:t>)</a:t>
            </a:r>
          </a:p>
          <a:p>
            <a:pPr marL="342900" indent="-342900">
              <a:buChar char="•"/>
            </a:pPr>
            <a:r>
              <a:rPr lang="vi-VN" sz="2000" err="1">
                <a:solidFill>
                  <a:schemeClr val="accent1"/>
                </a:solidFill>
              </a:rPr>
              <a:t>Link</a:t>
            </a:r>
            <a:r>
              <a:rPr lang="vi-VN" sz="2000">
                <a:solidFill>
                  <a:schemeClr val="accent1"/>
                </a:solidFill>
              </a:rPr>
              <a:t>: </a:t>
            </a:r>
            <a:r>
              <a:rPr lang="vi-VN" sz="2000">
                <a:hlinkClick r:id="rId4"/>
              </a:rPr>
              <a:t>https://archive.ics.uci.edu/ml/datasets/iris</a:t>
            </a:r>
            <a:endParaRPr lang="vi-VN" sz="2000"/>
          </a:p>
          <a:p>
            <a:pPr marL="342900" indent="-342900">
              <a:buChar char="•"/>
            </a:pPr>
            <a:r>
              <a:rPr lang="vi-VN" sz="2000" err="1">
                <a:solidFill>
                  <a:schemeClr val="accent1"/>
                </a:solidFill>
              </a:rPr>
              <a:t>Bài</a:t>
            </a:r>
            <a:r>
              <a:rPr lang="vi-VN" sz="2000">
                <a:solidFill>
                  <a:schemeClr val="accent1"/>
                </a:solidFill>
              </a:rPr>
              <a:t> </a:t>
            </a:r>
            <a:r>
              <a:rPr lang="vi-VN" sz="2000" err="1">
                <a:solidFill>
                  <a:schemeClr val="accent1"/>
                </a:solidFill>
              </a:rPr>
              <a:t>toán</a:t>
            </a:r>
            <a:r>
              <a:rPr lang="vi-VN" sz="2000">
                <a:solidFill>
                  <a:schemeClr val="accent1"/>
                </a:solidFill>
              </a:rPr>
              <a:t>: </a:t>
            </a:r>
            <a:r>
              <a:rPr lang="vi-VN" sz="2000" err="1"/>
              <a:t>bài</a:t>
            </a:r>
            <a:r>
              <a:rPr lang="vi-VN" sz="2000"/>
              <a:t> </a:t>
            </a:r>
            <a:r>
              <a:rPr lang="vi-VN" sz="2000" err="1"/>
              <a:t>toán</a:t>
            </a:r>
            <a:r>
              <a:rPr lang="vi-VN" sz="2000"/>
              <a:t> phân </a:t>
            </a:r>
            <a:r>
              <a:rPr lang="vi-VN" sz="2000" err="1"/>
              <a:t>loại</a:t>
            </a:r>
            <a:r>
              <a:rPr lang="vi-VN" sz="2000"/>
              <a:t>.</a:t>
            </a:r>
          </a:p>
          <a:p>
            <a:pPr marL="342900" indent="-342900">
              <a:buChar char="•"/>
            </a:pPr>
            <a:r>
              <a:rPr lang="vi-VN" sz="2000">
                <a:solidFill>
                  <a:schemeClr val="accent1"/>
                </a:solidFill>
              </a:rPr>
              <a:t>Chia </a:t>
            </a:r>
            <a:r>
              <a:rPr lang="vi-VN" sz="2000" err="1">
                <a:solidFill>
                  <a:schemeClr val="accent1"/>
                </a:solidFill>
              </a:rPr>
              <a:t>dữ</a:t>
            </a:r>
            <a:r>
              <a:rPr lang="vi-VN" sz="2000">
                <a:solidFill>
                  <a:schemeClr val="accent1"/>
                </a:solidFill>
              </a:rPr>
              <a:t> </a:t>
            </a:r>
            <a:r>
              <a:rPr lang="vi-VN" sz="2000" err="1">
                <a:solidFill>
                  <a:schemeClr val="accent1"/>
                </a:solidFill>
              </a:rPr>
              <a:t>liệu</a:t>
            </a:r>
            <a:r>
              <a:rPr lang="vi-VN" sz="2000">
                <a:solidFill>
                  <a:schemeClr val="accent1"/>
                </a:solidFill>
              </a:rPr>
              <a:t>:  </a:t>
            </a:r>
            <a:r>
              <a:rPr lang="vi-VN" sz="2000"/>
              <a:t>80% cho </a:t>
            </a:r>
            <a:r>
              <a:rPr lang="vi-VN" sz="2000" err="1"/>
              <a:t>training</a:t>
            </a:r>
            <a:r>
              <a:rPr lang="vi-VN" sz="2000"/>
              <a:t> </a:t>
            </a:r>
            <a:r>
              <a:rPr lang="vi-VN" sz="2000" err="1"/>
              <a:t>và</a:t>
            </a:r>
            <a:r>
              <a:rPr lang="vi-VN" sz="2000"/>
              <a:t> 20% cho </a:t>
            </a:r>
            <a:r>
              <a:rPr lang="vi-VN" sz="2000" err="1"/>
              <a:t>validation</a:t>
            </a:r>
            <a:r>
              <a:rPr lang="vi-VN" sz="2000"/>
              <a:t>.</a:t>
            </a:r>
          </a:p>
          <a:p>
            <a:pPr marL="342900" indent="-342900">
              <a:buChar char="•"/>
            </a:pPr>
            <a:endParaRPr lang="vi-VN" sz="2000"/>
          </a:p>
          <a:p>
            <a:pPr marL="342900" indent="-342900">
              <a:buChar char="•"/>
            </a:pPr>
            <a:endParaRPr lang="vi-VN" sz="2000"/>
          </a:p>
          <a:p>
            <a:pPr marL="342900" indent="-342900">
              <a:buChar char="•"/>
            </a:pPr>
            <a:endParaRPr lang="vi-VN" sz="2000"/>
          </a:p>
          <a:p>
            <a:pPr marL="342900" indent="-342900">
              <a:buChar char="•"/>
            </a:pPr>
            <a:endParaRPr lang="vi-VN" sz="2000"/>
          </a:p>
          <a:p>
            <a:pPr marL="342900" indent="-342900">
              <a:buChar char="•"/>
            </a:pPr>
            <a:endParaRPr lang="vi-VN" sz="2000"/>
          </a:p>
          <a:p>
            <a:pPr marL="342900" indent="-342900">
              <a:buChar char="•"/>
            </a:pPr>
            <a:endParaRPr lang="vi-VN" sz="2000">
              <a:solidFill>
                <a:srgbClr val="171717"/>
              </a:solidFill>
            </a:endParaRPr>
          </a:p>
          <a:p>
            <a:endParaRPr lang="vi-VN" sz="2000"/>
          </a:p>
        </p:txBody>
      </p:sp>
    </p:spTree>
    <p:extLst>
      <p:ext uri="{BB962C8B-B14F-4D97-AF65-F5344CB8AC3E}">
        <p14:creationId xmlns:p14="http://schemas.microsoft.com/office/powerpoint/2010/main" val="807638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E7836660-FF0A-EB0E-823C-B0CF95AE072F}"/>
              </a:ext>
            </a:extLst>
          </p:cNvPr>
          <p:cNvSpPr/>
          <p:nvPr/>
        </p:nvSpPr>
        <p:spPr>
          <a:xfrm>
            <a:off x="2529697" y="130475"/>
            <a:ext cx="4011281" cy="797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latin typeface="Arial"/>
                <a:cs typeface="Arial"/>
              </a:rPr>
              <a:t>Thuật</a:t>
            </a:r>
            <a:r>
              <a:rPr lang="vi-VN" sz="2500" b="1">
                <a:latin typeface="Arial"/>
                <a:cs typeface="Arial"/>
              </a:rPr>
              <a:t> </a:t>
            </a:r>
            <a:r>
              <a:rPr lang="vi-VN" sz="2500" b="1" err="1">
                <a:latin typeface="Arial"/>
                <a:cs typeface="Arial"/>
              </a:rPr>
              <a:t>toán</a:t>
            </a:r>
            <a:r>
              <a:rPr lang="vi-VN" sz="2500" b="1">
                <a:latin typeface="Arial"/>
                <a:cs typeface="Arial"/>
              </a:rPr>
              <a:t> </a:t>
            </a:r>
            <a:r>
              <a:rPr lang="vi-VN" sz="2500" b="1" err="1">
                <a:latin typeface="Arial"/>
                <a:cs typeface="Arial"/>
              </a:rPr>
              <a:t>sử</a:t>
            </a:r>
            <a:r>
              <a:rPr lang="vi-VN" sz="2500" b="1">
                <a:latin typeface="Arial"/>
                <a:cs typeface="Arial"/>
              </a:rPr>
              <a:t> </a:t>
            </a:r>
            <a:r>
              <a:rPr lang="vi-VN" sz="2500" b="1" err="1">
                <a:latin typeface="Arial"/>
                <a:cs typeface="Arial"/>
              </a:rPr>
              <a:t>dụng</a:t>
            </a:r>
            <a:r>
              <a:rPr lang="vi-VN" sz="2500" b="1">
                <a:latin typeface="Arial"/>
                <a:cs typeface="Arial"/>
              </a:rPr>
              <a:t> </a:t>
            </a:r>
            <a:r>
              <a:rPr lang="vi-VN" sz="2500" b="1" err="1">
                <a:latin typeface="Arial"/>
                <a:cs typeface="Arial"/>
              </a:rPr>
              <a:t>và</a:t>
            </a:r>
            <a:r>
              <a:rPr lang="vi-VN" sz="2500" b="1">
                <a:latin typeface="Arial"/>
                <a:cs typeface="Arial"/>
              </a:rPr>
              <a:t> phương </a:t>
            </a:r>
            <a:r>
              <a:rPr lang="vi-VN" sz="2500" b="1" err="1">
                <a:latin typeface="Arial"/>
                <a:cs typeface="Arial"/>
              </a:rPr>
              <a:t>thức</a:t>
            </a:r>
            <a:r>
              <a:rPr lang="vi-VN" sz="2500" b="1">
                <a:latin typeface="Arial"/>
                <a:cs typeface="Arial"/>
              </a:rPr>
              <a:t> </a:t>
            </a:r>
            <a:r>
              <a:rPr lang="vi-VN" sz="2500" b="1" err="1">
                <a:latin typeface="Arial"/>
                <a:cs typeface="Arial"/>
              </a:rPr>
              <a:t>đánh</a:t>
            </a:r>
            <a:r>
              <a:rPr lang="vi-VN" sz="2500" b="1">
                <a:latin typeface="Arial"/>
                <a:cs typeface="Arial"/>
              </a:rPr>
              <a:t> </a:t>
            </a:r>
            <a:r>
              <a:rPr lang="vi-VN" sz="2500" b="1" err="1">
                <a:latin typeface="Arial"/>
                <a:cs typeface="Arial"/>
              </a:rPr>
              <a:t>giá</a:t>
            </a:r>
            <a:endParaRPr lang="vi-VN" sz="2500" b="1" err="1"/>
          </a:p>
        </p:txBody>
      </p:sp>
      <p:sp>
        <p:nvSpPr>
          <p:cNvPr id="5" name="Hình chữ nhật: Góc Tròn 4">
            <a:extLst>
              <a:ext uri="{FF2B5EF4-FFF2-40B4-BE49-F238E27FC236}">
                <a16:creationId xmlns:a16="http://schemas.microsoft.com/office/drawing/2014/main" id="{2FC42B0C-899E-ECC4-3A67-4518F4083149}"/>
              </a:ext>
            </a:extLst>
          </p:cNvPr>
          <p:cNvSpPr/>
          <p:nvPr/>
        </p:nvSpPr>
        <p:spPr>
          <a:xfrm>
            <a:off x="276046" y="1144079"/>
            <a:ext cx="5326809" cy="5391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solidFill>
                  <a:srgbClr val="161616"/>
                </a:solidFill>
                <a:latin typeface="Arial"/>
                <a:cs typeface="Arial"/>
              </a:rPr>
              <a:t>Random</a:t>
            </a:r>
            <a:r>
              <a:rPr lang="vi-VN" sz="2500" b="1">
                <a:solidFill>
                  <a:srgbClr val="161616"/>
                </a:solidFill>
                <a:latin typeface="Arial"/>
                <a:cs typeface="Arial"/>
              </a:rPr>
              <a:t> </a:t>
            </a:r>
            <a:r>
              <a:rPr lang="vi-VN" sz="2500" b="1" err="1">
                <a:solidFill>
                  <a:srgbClr val="161616"/>
                </a:solidFill>
                <a:latin typeface="Arial"/>
                <a:cs typeface="Arial"/>
              </a:rPr>
              <a:t>Forest</a:t>
            </a:r>
            <a:endParaRPr lang="vi-VN" sz="2500" b="1" err="1">
              <a:solidFill>
                <a:srgbClr val="161616"/>
              </a:solidFill>
            </a:endParaRPr>
          </a:p>
        </p:txBody>
      </p:sp>
      <p:sp>
        <p:nvSpPr>
          <p:cNvPr id="11" name="Hình chữ nhật: Góc Tròn 10">
            <a:extLst>
              <a:ext uri="{FF2B5EF4-FFF2-40B4-BE49-F238E27FC236}">
                <a16:creationId xmlns:a16="http://schemas.microsoft.com/office/drawing/2014/main" id="{89924B12-5AF2-8399-F465-2BDAFCA5882E}"/>
              </a:ext>
            </a:extLst>
          </p:cNvPr>
          <p:cNvSpPr/>
          <p:nvPr/>
        </p:nvSpPr>
        <p:spPr>
          <a:xfrm>
            <a:off x="276045" y="2524305"/>
            <a:ext cx="5326809" cy="5391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solidFill>
                  <a:srgbClr val="161616"/>
                </a:solidFill>
                <a:latin typeface="Arial"/>
                <a:cs typeface="Arial"/>
              </a:rPr>
              <a:t>K – </a:t>
            </a:r>
            <a:r>
              <a:rPr lang="vi-VN" sz="2500" b="1" err="1">
                <a:solidFill>
                  <a:srgbClr val="161616"/>
                </a:solidFill>
                <a:latin typeface="Arial"/>
                <a:cs typeface="Arial"/>
              </a:rPr>
              <a:t>nearest</a:t>
            </a:r>
            <a:r>
              <a:rPr lang="vi-VN" sz="2500" b="1">
                <a:solidFill>
                  <a:srgbClr val="161616"/>
                </a:solidFill>
                <a:latin typeface="Arial"/>
                <a:cs typeface="Arial"/>
              </a:rPr>
              <a:t> </a:t>
            </a:r>
            <a:r>
              <a:rPr lang="vi-VN" sz="2500" b="1" err="1">
                <a:solidFill>
                  <a:srgbClr val="161616"/>
                </a:solidFill>
                <a:latin typeface="Arial"/>
                <a:cs typeface="Arial"/>
              </a:rPr>
              <a:t>neighbors</a:t>
            </a:r>
            <a:r>
              <a:rPr lang="vi-VN" sz="2500" b="1">
                <a:solidFill>
                  <a:srgbClr val="161616"/>
                </a:solidFill>
                <a:latin typeface="Arial"/>
                <a:cs typeface="Arial"/>
              </a:rPr>
              <a:t>.</a:t>
            </a:r>
            <a:endParaRPr lang="vi-VN" sz="2500" b="1">
              <a:solidFill>
                <a:srgbClr val="161616"/>
              </a:solidFill>
            </a:endParaRPr>
          </a:p>
        </p:txBody>
      </p:sp>
      <p:sp>
        <p:nvSpPr>
          <p:cNvPr id="12" name="Hình chữ nhật: Góc Tròn 11">
            <a:extLst>
              <a:ext uri="{FF2B5EF4-FFF2-40B4-BE49-F238E27FC236}">
                <a16:creationId xmlns:a16="http://schemas.microsoft.com/office/drawing/2014/main" id="{3C5C4616-3621-5C4B-41C7-1E47EA132F1E}"/>
              </a:ext>
            </a:extLst>
          </p:cNvPr>
          <p:cNvSpPr/>
          <p:nvPr/>
        </p:nvSpPr>
        <p:spPr>
          <a:xfrm>
            <a:off x="276046" y="1823409"/>
            <a:ext cx="5326809" cy="5391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solidFill>
                  <a:srgbClr val="161616"/>
                </a:solidFill>
                <a:latin typeface="Arial"/>
                <a:cs typeface="Arial"/>
              </a:rPr>
              <a:t>Support</a:t>
            </a:r>
            <a:r>
              <a:rPr lang="vi-VN" sz="2500" b="1">
                <a:solidFill>
                  <a:srgbClr val="161616"/>
                </a:solidFill>
                <a:latin typeface="Arial"/>
                <a:cs typeface="Arial"/>
              </a:rPr>
              <a:t> </a:t>
            </a:r>
            <a:r>
              <a:rPr lang="vi-VN" sz="2500" b="1" err="1">
                <a:solidFill>
                  <a:srgbClr val="161616"/>
                </a:solidFill>
                <a:latin typeface="Arial"/>
                <a:cs typeface="Arial"/>
              </a:rPr>
              <a:t>vector</a:t>
            </a:r>
            <a:r>
              <a:rPr lang="vi-VN" sz="2500" b="1">
                <a:solidFill>
                  <a:srgbClr val="161616"/>
                </a:solidFill>
                <a:latin typeface="Arial"/>
                <a:cs typeface="Arial"/>
              </a:rPr>
              <a:t> </a:t>
            </a:r>
            <a:r>
              <a:rPr lang="vi-VN" sz="2500" b="1" err="1">
                <a:solidFill>
                  <a:srgbClr val="161616"/>
                </a:solidFill>
                <a:latin typeface="Arial"/>
                <a:cs typeface="Arial"/>
              </a:rPr>
              <a:t>machine</a:t>
            </a:r>
            <a:endParaRPr lang="vi-VN" sz="2500" b="1" err="1">
              <a:solidFill>
                <a:srgbClr val="161616"/>
              </a:solidFill>
            </a:endParaRPr>
          </a:p>
        </p:txBody>
      </p:sp>
      <p:sp>
        <p:nvSpPr>
          <p:cNvPr id="15" name="Hình chữ nhật: Góc Tròn 14">
            <a:extLst>
              <a:ext uri="{FF2B5EF4-FFF2-40B4-BE49-F238E27FC236}">
                <a16:creationId xmlns:a16="http://schemas.microsoft.com/office/drawing/2014/main" id="{2CCDA562-910C-C8EF-0A03-54EC7E66360F}"/>
              </a:ext>
            </a:extLst>
          </p:cNvPr>
          <p:cNvSpPr/>
          <p:nvPr/>
        </p:nvSpPr>
        <p:spPr>
          <a:xfrm>
            <a:off x="276045" y="3289899"/>
            <a:ext cx="5326809" cy="5391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solidFill>
                  <a:srgbClr val="161616"/>
                </a:solidFill>
                <a:latin typeface="Arial"/>
                <a:cs typeface="Arial"/>
              </a:rPr>
              <a:t>Naive</a:t>
            </a:r>
            <a:r>
              <a:rPr lang="vi-VN" sz="2500" b="1">
                <a:solidFill>
                  <a:srgbClr val="161616"/>
                </a:solidFill>
                <a:latin typeface="Arial"/>
                <a:cs typeface="Arial"/>
              </a:rPr>
              <a:t> </a:t>
            </a:r>
            <a:r>
              <a:rPr lang="vi-VN" sz="2500" b="1" err="1">
                <a:solidFill>
                  <a:srgbClr val="161616"/>
                </a:solidFill>
                <a:latin typeface="Arial"/>
                <a:cs typeface="Arial"/>
              </a:rPr>
              <a:t>Bayes</a:t>
            </a:r>
            <a:endParaRPr lang="vi-VN" sz="2500" b="1">
              <a:solidFill>
                <a:srgbClr val="161616"/>
              </a:solidFill>
            </a:endParaRPr>
          </a:p>
        </p:txBody>
      </p:sp>
      <p:sp>
        <p:nvSpPr>
          <p:cNvPr id="16" name="Hình chữ nhật: Góc Tròn 15">
            <a:extLst>
              <a:ext uri="{FF2B5EF4-FFF2-40B4-BE49-F238E27FC236}">
                <a16:creationId xmlns:a16="http://schemas.microsoft.com/office/drawing/2014/main" id="{32B7A4BC-F625-62D1-BE55-6DA38CC34B8E}"/>
              </a:ext>
            </a:extLst>
          </p:cNvPr>
          <p:cNvSpPr/>
          <p:nvPr/>
        </p:nvSpPr>
        <p:spPr>
          <a:xfrm>
            <a:off x="5850866" y="1187210"/>
            <a:ext cx="3116291" cy="254479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K-</a:t>
            </a:r>
            <a:r>
              <a:rPr lang="vi-VN" sz="2500" b="1" err="1">
                <a:latin typeface="Arial"/>
                <a:cs typeface="Arial"/>
              </a:rPr>
              <a:t>fold</a:t>
            </a:r>
            <a:r>
              <a:rPr lang="vi-VN" sz="2500" b="1">
                <a:latin typeface="Arial"/>
                <a:cs typeface="Arial"/>
              </a:rPr>
              <a:t> </a:t>
            </a:r>
            <a:r>
              <a:rPr lang="vi-VN" sz="2500" b="1" err="1">
                <a:latin typeface="Arial"/>
                <a:cs typeface="Arial"/>
              </a:rPr>
              <a:t>Validation</a:t>
            </a:r>
            <a:endParaRPr lang="vi-VN" sz="2500" b="1">
              <a:latin typeface="Arial"/>
              <a:cs typeface="Arial"/>
            </a:endParaRPr>
          </a:p>
          <a:p>
            <a:pPr algn="ctr"/>
            <a:r>
              <a:rPr lang="vi-VN" sz="2500" b="1">
                <a:latin typeface="Arial"/>
                <a:cs typeface="Arial"/>
              </a:rPr>
              <a:t>(k =10)</a:t>
            </a:r>
          </a:p>
          <a:p>
            <a:pPr algn="ctr"/>
            <a:r>
              <a:rPr lang="vi-VN" sz="2500" b="1">
                <a:latin typeface="Arial"/>
                <a:cs typeface="Arial"/>
              </a:rPr>
              <a:t>+</a:t>
            </a:r>
          </a:p>
          <a:p>
            <a:pPr algn="ctr"/>
            <a:r>
              <a:rPr lang="vi-VN" sz="2500" b="1" err="1">
                <a:latin typeface="Arial"/>
                <a:cs typeface="Arial"/>
              </a:rPr>
              <a:t>Accuracy</a:t>
            </a:r>
            <a:endParaRPr lang="vi-VN" sz="2500" b="1">
              <a:latin typeface="Arial"/>
              <a:cs typeface="Arial"/>
            </a:endParaRPr>
          </a:p>
        </p:txBody>
      </p:sp>
      <p:sp>
        <p:nvSpPr>
          <p:cNvPr id="17" name="Hình chữ nhật: Góc Tròn 16">
            <a:extLst>
              <a:ext uri="{FF2B5EF4-FFF2-40B4-BE49-F238E27FC236}">
                <a16:creationId xmlns:a16="http://schemas.microsoft.com/office/drawing/2014/main" id="{8127291A-4448-F3DF-4D6E-2C3A991E19AC}"/>
              </a:ext>
            </a:extLst>
          </p:cNvPr>
          <p:cNvSpPr/>
          <p:nvPr/>
        </p:nvSpPr>
        <p:spPr>
          <a:xfrm>
            <a:off x="276045" y="3969230"/>
            <a:ext cx="5326809" cy="5391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solidFill>
                  <a:srgbClr val="161616"/>
                </a:solidFill>
                <a:latin typeface="Arial"/>
                <a:cs typeface="Arial"/>
              </a:rPr>
              <a:t>XG-</a:t>
            </a:r>
            <a:r>
              <a:rPr lang="vi-VN" sz="2500" b="1" err="1">
                <a:solidFill>
                  <a:srgbClr val="161616"/>
                </a:solidFill>
                <a:latin typeface="Arial"/>
                <a:cs typeface="Arial"/>
              </a:rPr>
              <a:t>boost</a:t>
            </a:r>
            <a:r>
              <a:rPr lang="vi-VN" sz="2500" b="1">
                <a:solidFill>
                  <a:srgbClr val="161616"/>
                </a:solidFill>
                <a:latin typeface="Arial"/>
                <a:cs typeface="Arial"/>
              </a:rPr>
              <a:t> (riêng)</a:t>
            </a:r>
          </a:p>
        </p:txBody>
      </p:sp>
    </p:spTree>
    <p:extLst>
      <p:ext uri="{BB962C8B-B14F-4D97-AF65-F5344CB8AC3E}">
        <p14:creationId xmlns:p14="http://schemas.microsoft.com/office/powerpoint/2010/main" val="1408504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a:t>Giới thiệu về R</a:t>
            </a:r>
            <a:endParaRPr sz="5000"/>
          </a:p>
        </p:txBody>
      </p:sp>
      <p:sp>
        <p:nvSpPr>
          <p:cNvPr id="486" name="Google Shape;486;p16"/>
          <p:cNvSpPr txBox="1">
            <a:spLocks noGrp="1"/>
          </p:cNvSpPr>
          <p:nvPr>
            <p:ph type="subTitle" idx="1"/>
          </p:nvPr>
        </p:nvSpPr>
        <p:spPr>
          <a:xfrm>
            <a:off x="2309441" y="4059250"/>
            <a:ext cx="5214600" cy="10842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Calibri" panose="020F0502020204030204" pitchFamily="34" charset="0"/>
                <a:cs typeface="Calibri" panose="020F0502020204030204" pitchFamily="34" charset="0"/>
              </a:rPr>
              <a:t>R là gì? </a:t>
            </a:r>
          </a:p>
          <a:p>
            <a:pPr marL="0" lvl="0" indent="0" algn="r" rtl="0">
              <a:spcBef>
                <a:spcPts val="0"/>
              </a:spcBef>
              <a:spcAft>
                <a:spcPts val="0"/>
              </a:spcAft>
              <a:buNone/>
            </a:pPr>
            <a:r>
              <a:rPr lang="en" i="1">
                <a:latin typeface="Calibri" panose="020F0502020204030204" pitchFamily="34" charset="0"/>
                <a:cs typeface="Calibri" panose="020F0502020204030204" pitchFamily="34" charset="0"/>
              </a:rPr>
              <a:t>Lịch sử hình thành R</a:t>
            </a:r>
          </a:p>
          <a:p>
            <a:pPr marL="0" lvl="0" indent="0" algn="r" rtl="0">
              <a:spcBef>
                <a:spcPts val="0"/>
              </a:spcBef>
              <a:spcAft>
                <a:spcPts val="0"/>
              </a:spcAft>
              <a:buNone/>
            </a:pPr>
            <a:r>
              <a:rPr lang="en-US" i="1">
                <a:latin typeface="Calibri" panose="020F0502020204030204" pitchFamily="34" charset="0"/>
                <a:cs typeface="Calibri" panose="020F0502020204030204" pitchFamily="34" charset="0"/>
              </a:rPr>
              <a:t>Độ phổ biến và Ứng dụng của R</a:t>
            </a:r>
            <a:endParaRPr i="1">
              <a:latin typeface="Calibri" panose="020F0502020204030204" pitchFamily="34" charset="0"/>
              <a:cs typeface="Calibri" panose="020F0502020204030204" pitchFamily="34" charset="0"/>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1</a:t>
            </a:r>
            <a:endParaRPr sz="12000">
              <a:solidFill>
                <a:srgbClr val="3C78D8"/>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EE4DB384-A125-4282-A88B-33E08011EB89}"/>
              </a:ext>
            </a:extLst>
          </p:cNvPr>
          <p:cNvPicPr>
            <a:picLocks noChangeAspect="1"/>
          </p:cNvPicPr>
          <p:nvPr/>
        </p:nvPicPr>
        <p:blipFill>
          <a:blip r:embed="rId3"/>
          <a:stretch>
            <a:fillRect/>
          </a:stretch>
        </p:blipFill>
        <p:spPr>
          <a:xfrm>
            <a:off x="3419469" y="200117"/>
            <a:ext cx="2305061" cy="17829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1152536" y="1164873"/>
            <a:ext cx="6838928" cy="1938992"/>
          </a:xfrm>
          <a:prstGeom prst="rect">
            <a:avLst/>
          </a:prstGeom>
          <a:noFill/>
        </p:spPr>
        <p:txBody>
          <a:bodyPr wrap="square" rtlCol="0">
            <a:spAutoFit/>
          </a:bodyPr>
          <a:lstStyle/>
          <a:p>
            <a:pPr algn="ctr"/>
            <a:r>
              <a:rPr lang="en-US" sz="5500">
                <a:solidFill>
                  <a:srgbClr val="32D8C0"/>
                </a:solidFill>
                <a:latin typeface="Oswald" pitchFamily="2" charset="0"/>
              </a:rPr>
              <a:t>CÀI ĐẶT DEMO</a:t>
            </a:r>
          </a:p>
          <a:p>
            <a:pPr algn="ctr"/>
            <a:r>
              <a:rPr lang="en-US" sz="6500">
                <a:solidFill>
                  <a:schemeClr val="accent3"/>
                </a:solidFill>
                <a:latin typeface="Oswald" pitchFamily="2" charset="0"/>
              </a:rPr>
              <a:t>R</a:t>
            </a:r>
          </a:p>
        </p:txBody>
      </p:sp>
    </p:spTree>
    <p:extLst>
      <p:ext uri="{BB962C8B-B14F-4D97-AF65-F5344CB8AC3E}">
        <p14:creationId xmlns:p14="http://schemas.microsoft.com/office/powerpoint/2010/main" val="3900150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latin typeface="Arial"/>
                <a:cs typeface="Arial"/>
              </a:rPr>
              <a:t>Cài</a:t>
            </a:r>
            <a:r>
              <a:rPr lang="vi-VN" sz="2500" b="1">
                <a:latin typeface="Arial"/>
                <a:cs typeface="Arial"/>
              </a:rPr>
              <a:t> </a:t>
            </a:r>
            <a:r>
              <a:rPr lang="vi-VN" sz="2500" b="1" err="1">
                <a:latin typeface="Arial"/>
                <a:cs typeface="Arial"/>
              </a:rPr>
              <a:t>đặt</a:t>
            </a:r>
            <a:r>
              <a:rPr lang="vi-VN" sz="2500" b="1">
                <a:latin typeface="Arial"/>
                <a:cs typeface="Arial"/>
              </a:rPr>
              <a:t> </a:t>
            </a:r>
            <a:r>
              <a:rPr lang="vi-VN" sz="2500" b="1" err="1">
                <a:latin typeface="Arial"/>
                <a:cs typeface="Arial"/>
              </a:rPr>
              <a:t>packages</a:t>
            </a:r>
          </a:p>
        </p:txBody>
      </p:sp>
      <p:pic>
        <p:nvPicPr>
          <p:cNvPr id="2" name="Hình ảnh 2" descr="Ảnh có chứa văn bản&#10;&#10;Mô tả được tự động tạo">
            <a:extLst>
              <a:ext uri="{FF2B5EF4-FFF2-40B4-BE49-F238E27FC236}">
                <a16:creationId xmlns:a16="http://schemas.microsoft.com/office/drawing/2014/main" id="{6BA5F366-5797-4441-83F0-B4EDFA00CB96}"/>
              </a:ext>
            </a:extLst>
          </p:cNvPr>
          <p:cNvPicPr>
            <a:picLocks noChangeAspect="1"/>
          </p:cNvPicPr>
          <p:nvPr/>
        </p:nvPicPr>
        <p:blipFill>
          <a:blip r:embed="rId3"/>
          <a:stretch>
            <a:fillRect/>
          </a:stretch>
        </p:blipFill>
        <p:spPr>
          <a:xfrm>
            <a:off x="6404754" y="902718"/>
            <a:ext cx="2513162" cy="2604817"/>
          </a:xfrm>
          <a:prstGeom prst="rect">
            <a:avLst/>
          </a:prstGeom>
        </p:spPr>
      </p:pic>
      <p:pic>
        <p:nvPicPr>
          <p:cNvPr id="3" name="Hình ảnh 3" descr="Ảnh có chứa văn bản&#10;&#10;Mô tả được tự động tạo">
            <a:extLst>
              <a:ext uri="{FF2B5EF4-FFF2-40B4-BE49-F238E27FC236}">
                <a16:creationId xmlns:a16="http://schemas.microsoft.com/office/drawing/2014/main" id="{1C1FDC57-AB9D-373C-E3B8-3D1581FDFC7A}"/>
              </a:ext>
            </a:extLst>
          </p:cNvPr>
          <p:cNvPicPr>
            <a:picLocks noChangeAspect="1"/>
          </p:cNvPicPr>
          <p:nvPr/>
        </p:nvPicPr>
        <p:blipFill>
          <a:blip r:embed="rId4"/>
          <a:stretch>
            <a:fillRect/>
          </a:stretch>
        </p:blipFill>
        <p:spPr>
          <a:xfrm>
            <a:off x="84108" y="902822"/>
            <a:ext cx="6366293" cy="2464431"/>
          </a:xfrm>
          <a:prstGeom prst="rect">
            <a:avLst/>
          </a:prstGeom>
        </p:spPr>
      </p:pic>
    </p:spTree>
    <p:extLst>
      <p:ext uri="{BB962C8B-B14F-4D97-AF65-F5344CB8AC3E}">
        <p14:creationId xmlns:p14="http://schemas.microsoft.com/office/powerpoint/2010/main" val="1233956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latin typeface="Arial"/>
                <a:cs typeface="Arial"/>
              </a:rPr>
              <a:t>Tải</a:t>
            </a:r>
            <a:r>
              <a:rPr lang="vi-VN" sz="2500" b="1">
                <a:latin typeface="Arial"/>
                <a:cs typeface="Arial"/>
              </a:rPr>
              <a:t> </a:t>
            </a:r>
            <a:r>
              <a:rPr lang="vi-VN" sz="2500" b="1" err="1">
                <a:latin typeface="Arial"/>
                <a:cs typeface="Arial"/>
              </a:rPr>
              <a:t>và</a:t>
            </a:r>
            <a:r>
              <a:rPr lang="vi-VN" sz="2500" b="1">
                <a:latin typeface="Arial"/>
                <a:cs typeface="Arial"/>
              </a:rPr>
              <a:t> xem qua </a:t>
            </a:r>
            <a:r>
              <a:rPr lang="vi-VN" sz="2500" b="1" err="1">
                <a:latin typeface="Arial"/>
                <a:cs typeface="Arial"/>
              </a:rPr>
              <a:t>dữ</a:t>
            </a:r>
            <a:r>
              <a:rPr lang="vi-VN" sz="2500" b="1">
                <a:latin typeface="Arial"/>
                <a:cs typeface="Arial"/>
              </a:rPr>
              <a:t> </a:t>
            </a:r>
            <a:r>
              <a:rPr lang="vi-VN" sz="2500" b="1" err="1">
                <a:latin typeface="Arial"/>
                <a:cs typeface="Arial"/>
              </a:rPr>
              <a:t>liệu</a:t>
            </a:r>
            <a:endParaRPr lang="vi-VN" sz="2500" b="1">
              <a:latin typeface="Arial"/>
              <a:cs typeface="Arial"/>
            </a:endParaRPr>
          </a:p>
        </p:txBody>
      </p:sp>
      <p:pic>
        <p:nvPicPr>
          <p:cNvPr id="4" name="Hình ảnh 4" descr="Ảnh có chứa văn bản&#10;&#10;Mô tả được tự động tạo">
            <a:extLst>
              <a:ext uri="{FF2B5EF4-FFF2-40B4-BE49-F238E27FC236}">
                <a16:creationId xmlns:a16="http://schemas.microsoft.com/office/drawing/2014/main" id="{7A4D810C-721A-D2DD-C61A-292EF3D3B9D9}"/>
              </a:ext>
            </a:extLst>
          </p:cNvPr>
          <p:cNvPicPr>
            <a:picLocks noChangeAspect="1"/>
          </p:cNvPicPr>
          <p:nvPr/>
        </p:nvPicPr>
        <p:blipFill>
          <a:blip r:embed="rId3"/>
          <a:stretch>
            <a:fillRect/>
          </a:stretch>
        </p:blipFill>
        <p:spPr>
          <a:xfrm>
            <a:off x="785004" y="761525"/>
            <a:ext cx="3001992" cy="816866"/>
          </a:xfrm>
          <a:prstGeom prst="rect">
            <a:avLst/>
          </a:prstGeom>
        </p:spPr>
      </p:pic>
      <p:sp>
        <p:nvSpPr>
          <p:cNvPr id="5" name="Hình chữ nhật: Góc Tròn 4">
            <a:extLst>
              <a:ext uri="{FF2B5EF4-FFF2-40B4-BE49-F238E27FC236}">
                <a16:creationId xmlns:a16="http://schemas.microsoft.com/office/drawing/2014/main" id="{AF8EFC8D-57C0-19AD-CE20-98FA759D700E}"/>
              </a:ext>
            </a:extLst>
          </p:cNvPr>
          <p:cNvSpPr/>
          <p:nvPr/>
        </p:nvSpPr>
        <p:spPr>
          <a:xfrm>
            <a:off x="4449074" y="766673"/>
            <a:ext cx="4399469" cy="417302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vi-VN" sz="2500" b="1">
              <a:solidFill>
                <a:srgbClr val="161616"/>
              </a:solidFill>
              <a:latin typeface="Arial"/>
              <a:cs typeface="Arial"/>
            </a:endParaRPr>
          </a:p>
        </p:txBody>
      </p:sp>
      <p:pic>
        <p:nvPicPr>
          <p:cNvPr id="7" name="Hình ảnh 8">
            <a:extLst>
              <a:ext uri="{FF2B5EF4-FFF2-40B4-BE49-F238E27FC236}">
                <a16:creationId xmlns:a16="http://schemas.microsoft.com/office/drawing/2014/main" id="{CA487777-8F69-C838-CD67-324F9957DB82}"/>
              </a:ext>
            </a:extLst>
          </p:cNvPr>
          <p:cNvPicPr>
            <a:picLocks noChangeAspect="1"/>
          </p:cNvPicPr>
          <p:nvPr/>
        </p:nvPicPr>
        <p:blipFill>
          <a:blip r:embed="rId4"/>
          <a:stretch>
            <a:fillRect/>
          </a:stretch>
        </p:blipFill>
        <p:spPr>
          <a:xfrm>
            <a:off x="4946439" y="965170"/>
            <a:ext cx="1343025" cy="409575"/>
          </a:xfrm>
          <a:prstGeom prst="rect">
            <a:avLst/>
          </a:prstGeom>
        </p:spPr>
      </p:pic>
      <p:pic>
        <p:nvPicPr>
          <p:cNvPr id="9" name="Hình ảnh 9">
            <a:extLst>
              <a:ext uri="{FF2B5EF4-FFF2-40B4-BE49-F238E27FC236}">
                <a16:creationId xmlns:a16="http://schemas.microsoft.com/office/drawing/2014/main" id="{9BB7B5FB-A71E-9E27-7CF2-D814B7FD115D}"/>
              </a:ext>
            </a:extLst>
          </p:cNvPr>
          <p:cNvPicPr>
            <a:picLocks noChangeAspect="1"/>
          </p:cNvPicPr>
          <p:nvPr/>
        </p:nvPicPr>
        <p:blipFill>
          <a:blip r:embed="rId5"/>
          <a:stretch>
            <a:fillRect/>
          </a:stretch>
        </p:blipFill>
        <p:spPr>
          <a:xfrm>
            <a:off x="6752685" y="966158"/>
            <a:ext cx="1385977" cy="407598"/>
          </a:xfrm>
          <a:prstGeom prst="rect">
            <a:avLst/>
          </a:prstGeom>
        </p:spPr>
      </p:pic>
      <p:pic>
        <p:nvPicPr>
          <p:cNvPr id="10" name="Hình ảnh 10" descr="Ảnh có chứa văn bản&#10;&#10;Mô tả được tự động tạo">
            <a:extLst>
              <a:ext uri="{FF2B5EF4-FFF2-40B4-BE49-F238E27FC236}">
                <a16:creationId xmlns:a16="http://schemas.microsoft.com/office/drawing/2014/main" id="{7752D461-DE0B-E281-D45A-A73C7F5A65A2}"/>
              </a:ext>
            </a:extLst>
          </p:cNvPr>
          <p:cNvPicPr>
            <a:picLocks noChangeAspect="1"/>
          </p:cNvPicPr>
          <p:nvPr/>
        </p:nvPicPr>
        <p:blipFill>
          <a:blip r:embed="rId6"/>
          <a:stretch>
            <a:fillRect/>
          </a:stretch>
        </p:blipFill>
        <p:spPr>
          <a:xfrm>
            <a:off x="51758" y="1874032"/>
            <a:ext cx="4339085" cy="2085549"/>
          </a:xfrm>
          <a:prstGeom prst="rect">
            <a:avLst/>
          </a:prstGeom>
        </p:spPr>
      </p:pic>
      <p:pic>
        <p:nvPicPr>
          <p:cNvPr id="11" name="Hình ảnh 11">
            <a:extLst>
              <a:ext uri="{FF2B5EF4-FFF2-40B4-BE49-F238E27FC236}">
                <a16:creationId xmlns:a16="http://schemas.microsoft.com/office/drawing/2014/main" id="{23B820DB-5005-05D5-752E-2E38998522BE}"/>
              </a:ext>
            </a:extLst>
          </p:cNvPr>
          <p:cNvPicPr>
            <a:picLocks noChangeAspect="1"/>
          </p:cNvPicPr>
          <p:nvPr/>
        </p:nvPicPr>
        <p:blipFill>
          <a:blip r:embed="rId7"/>
          <a:stretch>
            <a:fillRect/>
          </a:stretch>
        </p:blipFill>
        <p:spPr>
          <a:xfrm>
            <a:off x="5381985" y="1618441"/>
            <a:ext cx="2305050" cy="504825"/>
          </a:xfrm>
          <a:prstGeom prst="rect">
            <a:avLst/>
          </a:prstGeom>
        </p:spPr>
      </p:pic>
      <p:pic>
        <p:nvPicPr>
          <p:cNvPr id="12" name="Hình ảnh 12" descr="Ảnh có chứa văn bản&#10;&#10;Mô tả được tự động tạo">
            <a:extLst>
              <a:ext uri="{FF2B5EF4-FFF2-40B4-BE49-F238E27FC236}">
                <a16:creationId xmlns:a16="http://schemas.microsoft.com/office/drawing/2014/main" id="{02DC42E9-6F08-3B14-9CC4-B0FAE2335CB8}"/>
              </a:ext>
            </a:extLst>
          </p:cNvPr>
          <p:cNvPicPr>
            <a:picLocks noChangeAspect="1"/>
          </p:cNvPicPr>
          <p:nvPr/>
        </p:nvPicPr>
        <p:blipFill>
          <a:blip r:embed="rId8"/>
          <a:stretch>
            <a:fillRect/>
          </a:stretch>
        </p:blipFill>
        <p:spPr>
          <a:xfrm>
            <a:off x="4796287" y="2295108"/>
            <a:ext cx="3896982" cy="477804"/>
          </a:xfrm>
          <a:prstGeom prst="rect">
            <a:avLst/>
          </a:prstGeom>
        </p:spPr>
      </p:pic>
      <p:pic>
        <p:nvPicPr>
          <p:cNvPr id="13" name="Hình ảnh 13">
            <a:extLst>
              <a:ext uri="{FF2B5EF4-FFF2-40B4-BE49-F238E27FC236}">
                <a16:creationId xmlns:a16="http://schemas.microsoft.com/office/drawing/2014/main" id="{F59D3CD5-4E5B-FDF6-ACF4-6F8E891CD416}"/>
              </a:ext>
            </a:extLst>
          </p:cNvPr>
          <p:cNvPicPr>
            <a:picLocks noChangeAspect="1"/>
          </p:cNvPicPr>
          <p:nvPr/>
        </p:nvPicPr>
        <p:blipFill>
          <a:blip r:embed="rId9"/>
          <a:stretch>
            <a:fillRect/>
          </a:stretch>
        </p:blipFill>
        <p:spPr>
          <a:xfrm>
            <a:off x="4667789" y="3219540"/>
            <a:ext cx="1123950" cy="257175"/>
          </a:xfrm>
          <a:prstGeom prst="rect">
            <a:avLst/>
          </a:prstGeom>
        </p:spPr>
      </p:pic>
      <p:pic>
        <p:nvPicPr>
          <p:cNvPr id="14" name="Hình ảnh 14" descr="Ảnh có chứa bàn&#10;&#10;Mô tả được tự động tạo">
            <a:extLst>
              <a:ext uri="{FF2B5EF4-FFF2-40B4-BE49-F238E27FC236}">
                <a16:creationId xmlns:a16="http://schemas.microsoft.com/office/drawing/2014/main" id="{065D80FC-FEDD-7221-FE8E-8EA10F268337}"/>
              </a:ext>
            </a:extLst>
          </p:cNvPr>
          <p:cNvPicPr>
            <a:picLocks noChangeAspect="1"/>
          </p:cNvPicPr>
          <p:nvPr/>
        </p:nvPicPr>
        <p:blipFill>
          <a:blip r:embed="rId10"/>
          <a:stretch>
            <a:fillRect/>
          </a:stretch>
        </p:blipFill>
        <p:spPr>
          <a:xfrm>
            <a:off x="6003985" y="2982075"/>
            <a:ext cx="2743200" cy="861501"/>
          </a:xfrm>
          <a:prstGeom prst="rect">
            <a:avLst/>
          </a:prstGeom>
        </p:spPr>
      </p:pic>
      <p:pic>
        <p:nvPicPr>
          <p:cNvPr id="15" name="Hình ảnh 15" descr="Ảnh có chứa văn bản&#10;&#10;Mô tả được tự động tạo">
            <a:extLst>
              <a:ext uri="{FF2B5EF4-FFF2-40B4-BE49-F238E27FC236}">
                <a16:creationId xmlns:a16="http://schemas.microsoft.com/office/drawing/2014/main" id="{0D46ED82-F598-3EDA-2CDF-C6DCC17DF63E}"/>
              </a:ext>
            </a:extLst>
          </p:cNvPr>
          <p:cNvPicPr>
            <a:picLocks noChangeAspect="1"/>
          </p:cNvPicPr>
          <p:nvPr/>
        </p:nvPicPr>
        <p:blipFill>
          <a:blip r:embed="rId11"/>
          <a:stretch>
            <a:fillRect/>
          </a:stretch>
        </p:blipFill>
        <p:spPr>
          <a:xfrm>
            <a:off x="4612796" y="3959884"/>
            <a:ext cx="1557428" cy="480204"/>
          </a:xfrm>
          <a:prstGeom prst="rect">
            <a:avLst/>
          </a:prstGeom>
        </p:spPr>
      </p:pic>
      <p:pic>
        <p:nvPicPr>
          <p:cNvPr id="16" name="Hình ảnh 16">
            <a:extLst>
              <a:ext uri="{FF2B5EF4-FFF2-40B4-BE49-F238E27FC236}">
                <a16:creationId xmlns:a16="http://schemas.microsoft.com/office/drawing/2014/main" id="{0F6A745D-476B-BF4A-264F-557F2008B977}"/>
              </a:ext>
            </a:extLst>
          </p:cNvPr>
          <p:cNvPicPr>
            <a:picLocks noChangeAspect="1"/>
          </p:cNvPicPr>
          <p:nvPr/>
        </p:nvPicPr>
        <p:blipFill>
          <a:blip r:embed="rId12"/>
          <a:stretch>
            <a:fillRect/>
          </a:stretch>
        </p:blipFill>
        <p:spPr>
          <a:xfrm>
            <a:off x="6284343" y="4043165"/>
            <a:ext cx="2462842" cy="324426"/>
          </a:xfrm>
          <a:prstGeom prst="rect">
            <a:avLst/>
          </a:prstGeom>
        </p:spPr>
      </p:pic>
    </p:spTree>
    <p:extLst>
      <p:ext uri="{BB962C8B-B14F-4D97-AF65-F5344CB8AC3E}">
        <p14:creationId xmlns:p14="http://schemas.microsoft.com/office/powerpoint/2010/main" val="1606265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Phân </a:t>
            </a:r>
            <a:r>
              <a:rPr lang="vi-VN" sz="2500" b="1" err="1">
                <a:latin typeface="Arial"/>
                <a:cs typeface="Arial"/>
              </a:rPr>
              <a:t>tích</a:t>
            </a:r>
            <a:r>
              <a:rPr lang="vi-VN" sz="2500" b="1">
                <a:latin typeface="Arial"/>
                <a:cs typeface="Arial"/>
              </a:rPr>
              <a:t> </a:t>
            </a:r>
            <a:r>
              <a:rPr lang="vi-VN" sz="2500" b="1" err="1">
                <a:latin typeface="Arial"/>
                <a:cs typeface="Arial"/>
              </a:rPr>
              <a:t>thống</a:t>
            </a:r>
            <a:r>
              <a:rPr lang="vi-VN" sz="2500" b="1">
                <a:latin typeface="Arial"/>
                <a:cs typeface="Arial"/>
              </a:rPr>
              <a:t> kê</a:t>
            </a:r>
          </a:p>
        </p:txBody>
      </p:sp>
      <p:pic>
        <p:nvPicPr>
          <p:cNvPr id="2" name="Hình ảnh 2" descr="Ảnh có chứa văn bản&#10;&#10;Mô tả được tự động tạo">
            <a:extLst>
              <a:ext uri="{FF2B5EF4-FFF2-40B4-BE49-F238E27FC236}">
                <a16:creationId xmlns:a16="http://schemas.microsoft.com/office/drawing/2014/main" id="{41ACA6BC-B815-E09F-EB9B-DA2739C0EC57}"/>
              </a:ext>
            </a:extLst>
          </p:cNvPr>
          <p:cNvPicPr>
            <a:picLocks noChangeAspect="1"/>
          </p:cNvPicPr>
          <p:nvPr/>
        </p:nvPicPr>
        <p:blipFill>
          <a:blip r:embed="rId3"/>
          <a:stretch>
            <a:fillRect/>
          </a:stretch>
        </p:blipFill>
        <p:spPr>
          <a:xfrm>
            <a:off x="-77638" y="782346"/>
            <a:ext cx="3983246" cy="3158270"/>
          </a:xfrm>
          <a:prstGeom prst="rect">
            <a:avLst/>
          </a:prstGeom>
        </p:spPr>
      </p:pic>
      <p:pic>
        <p:nvPicPr>
          <p:cNvPr id="3" name="Hình ảnh 5">
            <a:extLst>
              <a:ext uri="{FF2B5EF4-FFF2-40B4-BE49-F238E27FC236}">
                <a16:creationId xmlns:a16="http://schemas.microsoft.com/office/drawing/2014/main" id="{ED943086-6DF6-B96D-C4DF-543B08DBC42C}"/>
              </a:ext>
            </a:extLst>
          </p:cNvPr>
          <p:cNvPicPr>
            <a:picLocks noChangeAspect="1"/>
          </p:cNvPicPr>
          <p:nvPr/>
        </p:nvPicPr>
        <p:blipFill>
          <a:blip r:embed="rId4"/>
          <a:stretch>
            <a:fillRect/>
          </a:stretch>
        </p:blipFill>
        <p:spPr>
          <a:xfrm>
            <a:off x="4106174" y="871477"/>
            <a:ext cx="4748840" cy="2980009"/>
          </a:xfrm>
          <a:prstGeom prst="rect">
            <a:avLst/>
          </a:prstGeom>
        </p:spPr>
      </p:pic>
    </p:spTree>
    <p:extLst>
      <p:ext uri="{BB962C8B-B14F-4D97-AF65-F5344CB8AC3E}">
        <p14:creationId xmlns:p14="http://schemas.microsoft.com/office/powerpoint/2010/main" val="3373756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Phân </a:t>
            </a:r>
            <a:r>
              <a:rPr lang="vi-VN" sz="2500" b="1" err="1">
                <a:latin typeface="Arial"/>
                <a:cs typeface="Arial"/>
              </a:rPr>
              <a:t>tích</a:t>
            </a:r>
            <a:r>
              <a:rPr lang="vi-VN" sz="2500" b="1">
                <a:latin typeface="Arial"/>
                <a:cs typeface="Arial"/>
              </a:rPr>
              <a:t> </a:t>
            </a:r>
            <a:r>
              <a:rPr lang="vi-VN" sz="2500" b="1" err="1">
                <a:latin typeface="Arial"/>
                <a:cs typeface="Arial"/>
              </a:rPr>
              <a:t>thống</a:t>
            </a:r>
            <a:r>
              <a:rPr lang="vi-VN" sz="2500" b="1">
                <a:latin typeface="Arial"/>
                <a:cs typeface="Arial"/>
              </a:rPr>
              <a:t> kê</a:t>
            </a:r>
          </a:p>
        </p:txBody>
      </p:sp>
      <p:pic>
        <p:nvPicPr>
          <p:cNvPr id="4" name="Hình ảnh 4" descr="Ảnh có chứa văn bản&#10;&#10;Mô tả được tự động tạo">
            <a:extLst>
              <a:ext uri="{FF2B5EF4-FFF2-40B4-BE49-F238E27FC236}">
                <a16:creationId xmlns:a16="http://schemas.microsoft.com/office/drawing/2014/main" id="{9EBE26E6-B584-C73C-2A54-5C144070D1A2}"/>
              </a:ext>
            </a:extLst>
          </p:cNvPr>
          <p:cNvPicPr>
            <a:picLocks noChangeAspect="1"/>
          </p:cNvPicPr>
          <p:nvPr/>
        </p:nvPicPr>
        <p:blipFill>
          <a:blip r:embed="rId3"/>
          <a:stretch>
            <a:fillRect/>
          </a:stretch>
        </p:blipFill>
        <p:spPr>
          <a:xfrm>
            <a:off x="288985" y="1053676"/>
            <a:ext cx="2743200" cy="717799"/>
          </a:xfrm>
          <a:prstGeom prst="rect">
            <a:avLst/>
          </a:prstGeom>
        </p:spPr>
      </p:pic>
      <p:pic>
        <p:nvPicPr>
          <p:cNvPr id="5" name="Hình ảnh 5" descr="Ảnh có chứa văn bản&#10;&#10;Mô tả được tự động tạo">
            <a:extLst>
              <a:ext uri="{FF2B5EF4-FFF2-40B4-BE49-F238E27FC236}">
                <a16:creationId xmlns:a16="http://schemas.microsoft.com/office/drawing/2014/main" id="{05636BA1-7BAD-43B7-05C8-495ADC6C6567}"/>
              </a:ext>
            </a:extLst>
          </p:cNvPr>
          <p:cNvPicPr>
            <a:picLocks noChangeAspect="1"/>
          </p:cNvPicPr>
          <p:nvPr/>
        </p:nvPicPr>
        <p:blipFill>
          <a:blip r:embed="rId4"/>
          <a:stretch>
            <a:fillRect/>
          </a:stretch>
        </p:blipFill>
        <p:spPr>
          <a:xfrm>
            <a:off x="213504" y="1899242"/>
            <a:ext cx="2743200" cy="762732"/>
          </a:xfrm>
          <a:prstGeom prst="rect">
            <a:avLst/>
          </a:prstGeom>
        </p:spPr>
      </p:pic>
      <p:pic>
        <p:nvPicPr>
          <p:cNvPr id="6" name="Hình ảnh 6" descr="Ảnh có chứa văn bản&#10;&#10;Mô tả được tự động tạo">
            <a:extLst>
              <a:ext uri="{FF2B5EF4-FFF2-40B4-BE49-F238E27FC236}">
                <a16:creationId xmlns:a16="http://schemas.microsoft.com/office/drawing/2014/main" id="{209CFD80-7ADF-5833-F664-F676B6E2370C}"/>
              </a:ext>
            </a:extLst>
          </p:cNvPr>
          <p:cNvPicPr>
            <a:picLocks noChangeAspect="1"/>
          </p:cNvPicPr>
          <p:nvPr/>
        </p:nvPicPr>
        <p:blipFill>
          <a:blip r:embed="rId5"/>
          <a:stretch>
            <a:fillRect/>
          </a:stretch>
        </p:blipFill>
        <p:spPr>
          <a:xfrm>
            <a:off x="213504" y="2798446"/>
            <a:ext cx="2786332" cy="872918"/>
          </a:xfrm>
          <a:prstGeom prst="rect">
            <a:avLst/>
          </a:prstGeom>
        </p:spPr>
      </p:pic>
      <p:pic>
        <p:nvPicPr>
          <p:cNvPr id="7" name="Hình ảnh 8" descr="Ảnh có chứa văn bản&#10;&#10;Mô tả được tự động tạo">
            <a:extLst>
              <a:ext uri="{FF2B5EF4-FFF2-40B4-BE49-F238E27FC236}">
                <a16:creationId xmlns:a16="http://schemas.microsoft.com/office/drawing/2014/main" id="{2AC83B0E-6378-0089-AA11-52CE7D5CC837}"/>
              </a:ext>
            </a:extLst>
          </p:cNvPr>
          <p:cNvPicPr>
            <a:picLocks noChangeAspect="1"/>
          </p:cNvPicPr>
          <p:nvPr/>
        </p:nvPicPr>
        <p:blipFill>
          <a:blip r:embed="rId6"/>
          <a:stretch>
            <a:fillRect/>
          </a:stretch>
        </p:blipFill>
        <p:spPr>
          <a:xfrm>
            <a:off x="3534673" y="750379"/>
            <a:ext cx="2408927" cy="2305648"/>
          </a:xfrm>
          <a:prstGeom prst="rect">
            <a:avLst/>
          </a:prstGeom>
        </p:spPr>
      </p:pic>
      <p:pic>
        <p:nvPicPr>
          <p:cNvPr id="9" name="Hình ảnh 9">
            <a:extLst>
              <a:ext uri="{FF2B5EF4-FFF2-40B4-BE49-F238E27FC236}">
                <a16:creationId xmlns:a16="http://schemas.microsoft.com/office/drawing/2014/main" id="{C83EDA92-C7AA-4844-5004-727D853DE9C6}"/>
              </a:ext>
            </a:extLst>
          </p:cNvPr>
          <p:cNvPicPr>
            <a:picLocks noChangeAspect="1"/>
          </p:cNvPicPr>
          <p:nvPr/>
        </p:nvPicPr>
        <p:blipFill>
          <a:blip r:embed="rId7"/>
          <a:stretch>
            <a:fillRect/>
          </a:stretch>
        </p:blipFill>
        <p:spPr>
          <a:xfrm>
            <a:off x="6025551" y="746925"/>
            <a:ext cx="2840247" cy="2140027"/>
          </a:xfrm>
          <a:prstGeom prst="rect">
            <a:avLst/>
          </a:prstGeom>
        </p:spPr>
      </p:pic>
      <p:pic>
        <p:nvPicPr>
          <p:cNvPr id="10" name="Hình ảnh 10">
            <a:extLst>
              <a:ext uri="{FF2B5EF4-FFF2-40B4-BE49-F238E27FC236}">
                <a16:creationId xmlns:a16="http://schemas.microsoft.com/office/drawing/2014/main" id="{82C51008-89F0-6642-70A1-BD9E341C921E}"/>
              </a:ext>
            </a:extLst>
          </p:cNvPr>
          <p:cNvPicPr>
            <a:picLocks noChangeAspect="1"/>
          </p:cNvPicPr>
          <p:nvPr/>
        </p:nvPicPr>
        <p:blipFill>
          <a:blip r:embed="rId8"/>
          <a:stretch>
            <a:fillRect/>
          </a:stretch>
        </p:blipFill>
        <p:spPr>
          <a:xfrm>
            <a:off x="3987561" y="3129749"/>
            <a:ext cx="4069510" cy="1763067"/>
          </a:xfrm>
          <a:prstGeom prst="rect">
            <a:avLst/>
          </a:prstGeom>
        </p:spPr>
      </p:pic>
    </p:spTree>
    <p:extLst>
      <p:ext uri="{BB962C8B-B14F-4D97-AF65-F5344CB8AC3E}">
        <p14:creationId xmlns:p14="http://schemas.microsoft.com/office/powerpoint/2010/main" val="33145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latin typeface="Arial"/>
                <a:cs typeface="Arial"/>
              </a:rPr>
              <a:t>Cài</a:t>
            </a:r>
            <a:r>
              <a:rPr lang="vi-VN" sz="2500" b="1">
                <a:latin typeface="Arial"/>
                <a:cs typeface="Arial"/>
              </a:rPr>
              <a:t> </a:t>
            </a:r>
            <a:r>
              <a:rPr lang="vi-VN" sz="2500" b="1" err="1">
                <a:latin typeface="Arial"/>
                <a:cs typeface="Arial"/>
              </a:rPr>
              <a:t>đặt</a:t>
            </a:r>
            <a:r>
              <a:rPr lang="vi-VN" sz="2500" b="1">
                <a:latin typeface="Arial"/>
                <a:cs typeface="Arial"/>
              </a:rPr>
              <a:t> </a:t>
            </a:r>
            <a:r>
              <a:rPr lang="vi-VN" sz="2500" b="1" err="1">
                <a:latin typeface="Arial"/>
                <a:cs typeface="Arial"/>
              </a:rPr>
              <a:t>thuật</a:t>
            </a:r>
            <a:r>
              <a:rPr lang="vi-VN" sz="2500" b="1">
                <a:latin typeface="Arial"/>
                <a:cs typeface="Arial"/>
              </a:rPr>
              <a:t> </a:t>
            </a:r>
            <a:r>
              <a:rPr lang="vi-VN" sz="2500" b="1" err="1">
                <a:latin typeface="Arial"/>
                <a:cs typeface="Arial"/>
              </a:rPr>
              <a:t>toán</a:t>
            </a:r>
          </a:p>
        </p:txBody>
      </p:sp>
      <p:pic>
        <p:nvPicPr>
          <p:cNvPr id="2" name="Hình ảnh 2" descr="Ảnh có chứa văn bản&#10;&#10;Mô tả được tự động tạo">
            <a:extLst>
              <a:ext uri="{FF2B5EF4-FFF2-40B4-BE49-F238E27FC236}">
                <a16:creationId xmlns:a16="http://schemas.microsoft.com/office/drawing/2014/main" id="{425A058B-71DD-5D35-3BBD-8B88C18A2C2F}"/>
              </a:ext>
            </a:extLst>
          </p:cNvPr>
          <p:cNvPicPr>
            <a:picLocks noChangeAspect="1"/>
          </p:cNvPicPr>
          <p:nvPr/>
        </p:nvPicPr>
        <p:blipFill>
          <a:blip r:embed="rId3"/>
          <a:stretch>
            <a:fillRect/>
          </a:stretch>
        </p:blipFill>
        <p:spPr>
          <a:xfrm>
            <a:off x="94891" y="813766"/>
            <a:ext cx="3368615" cy="1079007"/>
          </a:xfrm>
          <a:prstGeom prst="rect">
            <a:avLst/>
          </a:prstGeom>
        </p:spPr>
      </p:pic>
      <p:pic>
        <p:nvPicPr>
          <p:cNvPr id="3" name="Hình ảnh 10" descr="Ảnh có chứa văn bản, thủy cầm, con chim, cây&#10;&#10;Mô tả được tự động tạo">
            <a:extLst>
              <a:ext uri="{FF2B5EF4-FFF2-40B4-BE49-F238E27FC236}">
                <a16:creationId xmlns:a16="http://schemas.microsoft.com/office/drawing/2014/main" id="{618F9DE8-5E8C-A294-E11F-EA6C89CFD55B}"/>
              </a:ext>
            </a:extLst>
          </p:cNvPr>
          <p:cNvPicPr>
            <a:picLocks noChangeAspect="1"/>
          </p:cNvPicPr>
          <p:nvPr/>
        </p:nvPicPr>
        <p:blipFill>
          <a:blip r:embed="rId4"/>
          <a:stretch>
            <a:fillRect/>
          </a:stretch>
        </p:blipFill>
        <p:spPr>
          <a:xfrm>
            <a:off x="3588590" y="894710"/>
            <a:ext cx="5460519" cy="3095287"/>
          </a:xfrm>
          <a:prstGeom prst="rect">
            <a:avLst/>
          </a:prstGeom>
        </p:spPr>
      </p:pic>
    </p:spTree>
    <p:extLst>
      <p:ext uri="{BB962C8B-B14F-4D97-AF65-F5344CB8AC3E}">
        <p14:creationId xmlns:p14="http://schemas.microsoft.com/office/powerpoint/2010/main" val="3173402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latin typeface="Arial"/>
                <a:cs typeface="Arial"/>
              </a:rPr>
              <a:t>Kết</a:t>
            </a:r>
            <a:r>
              <a:rPr lang="vi-VN" sz="2500" b="1">
                <a:latin typeface="Arial"/>
                <a:cs typeface="Arial"/>
              </a:rPr>
              <a:t> </a:t>
            </a:r>
            <a:r>
              <a:rPr lang="vi-VN" sz="2500" b="1" err="1">
                <a:latin typeface="Arial"/>
                <a:cs typeface="Arial"/>
              </a:rPr>
              <a:t>quả</a:t>
            </a:r>
            <a:r>
              <a:rPr lang="vi-VN" sz="2500" b="1">
                <a:latin typeface="Arial"/>
                <a:cs typeface="Arial"/>
              </a:rPr>
              <a:t> thu </a:t>
            </a:r>
            <a:r>
              <a:rPr lang="vi-VN" sz="2500" b="1" err="1">
                <a:latin typeface="Arial"/>
                <a:cs typeface="Arial"/>
              </a:rPr>
              <a:t>được</a:t>
            </a:r>
            <a:r>
              <a:rPr lang="vi-VN" sz="2500" b="1">
                <a:latin typeface="Arial"/>
                <a:cs typeface="Arial"/>
              </a:rPr>
              <a:t> </a:t>
            </a:r>
          </a:p>
        </p:txBody>
      </p:sp>
      <p:pic>
        <p:nvPicPr>
          <p:cNvPr id="4" name="Hình ảnh 4" descr="Ảnh có chứa văn bản&#10;&#10;Mô tả được tự động tạo">
            <a:extLst>
              <a:ext uri="{FF2B5EF4-FFF2-40B4-BE49-F238E27FC236}">
                <a16:creationId xmlns:a16="http://schemas.microsoft.com/office/drawing/2014/main" id="{1DB6A077-94F1-D238-E358-947AD1845F27}"/>
              </a:ext>
            </a:extLst>
          </p:cNvPr>
          <p:cNvPicPr>
            <a:picLocks noChangeAspect="1"/>
          </p:cNvPicPr>
          <p:nvPr/>
        </p:nvPicPr>
        <p:blipFill>
          <a:blip r:embed="rId3"/>
          <a:stretch>
            <a:fillRect/>
          </a:stretch>
        </p:blipFill>
        <p:spPr>
          <a:xfrm>
            <a:off x="321334" y="744612"/>
            <a:ext cx="7822001" cy="1077133"/>
          </a:xfrm>
          <a:prstGeom prst="rect">
            <a:avLst/>
          </a:prstGeom>
        </p:spPr>
      </p:pic>
      <p:pic>
        <p:nvPicPr>
          <p:cNvPr id="5" name="Hình ảnh 5" descr="Ảnh có chứa bàn&#10;&#10;Mô tả được tự động tạo">
            <a:extLst>
              <a:ext uri="{FF2B5EF4-FFF2-40B4-BE49-F238E27FC236}">
                <a16:creationId xmlns:a16="http://schemas.microsoft.com/office/drawing/2014/main" id="{85DEC936-2203-1C6F-DD22-5D4EDFA6B822}"/>
              </a:ext>
            </a:extLst>
          </p:cNvPr>
          <p:cNvPicPr>
            <a:picLocks noChangeAspect="1"/>
          </p:cNvPicPr>
          <p:nvPr/>
        </p:nvPicPr>
        <p:blipFill>
          <a:blip r:embed="rId4"/>
          <a:stretch>
            <a:fillRect/>
          </a:stretch>
        </p:blipFill>
        <p:spPr>
          <a:xfrm>
            <a:off x="968316" y="1899747"/>
            <a:ext cx="6226115" cy="2961460"/>
          </a:xfrm>
          <a:prstGeom prst="rect">
            <a:avLst/>
          </a:prstGeom>
        </p:spPr>
      </p:pic>
    </p:spTree>
    <p:extLst>
      <p:ext uri="{BB962C8B-B14F-4D97-AF65-F5344CB8AC3E}">
        <p14:creationId xmlns:p14="http://schemas.microsoft.com/office/powerpoint/2010/main" val="819695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Mô </a:t>
            </a:r>
            <a:r>
              <a:rPr lang="vi-VN" sz="2500" b="1" err="1">
                <a:latin typeface="Arial"/>
                <a:cs typeface="Arial"/>
              </a:rPr>
              <a:t>hình</a:t>
            </a:r>
            <a:r>
              <a:rPr lang="vi-VN" sz="2500" b="1">
                <a:latin typeface="Arial"/>
                <a:cs typeface="Arial"/>
              </a:rPr>
              <a:t> </a:t>
            </a:r>
            <a:r>
              <a:rPr lang="vi-VN" sz="2500" b="1" err="1">
                <a:latin typeface="Arial"/>
                <a:cs typeface="Arial"/>
              </a:rPr>
              <a:t>tốt</a:t>
            </a:r>
            <a:r>
              <a:rPr lang="vi-VN" sz="2500" b="1">
                <a:latin typeface="Arial"/>
                <a:cs typeface="Arial"/>
              </a:rPr>
              <a:t> </a:t>
            </a:r>
            <a:r>
              <a:rPr lang="vi-VN" sz="2500" b="1" err="1">
                <a:latin typeface="Arial"/>
                <a:cs typeface="Arial"/>
              </a:rPr>
              <a:t>nhất</a:t>
            </a:r>
          </a:p>
        </p:txBody>
      </p:sp>
      <p:pic>
        <p:nvPicPr>
          <p:cNvPr id="2" name="Hình ảnh 2" descr="Ảnh có chứa văn bản&#10;&#10;Mô tả được tự động tạo">
            <a:extLst>
              <a:ext uri="{FF2B5EF4-FFF2-40B4-BE49-F238E27FC236}">
                <a16:creationId xmlns:a16="http://schemas.microsoft.com/office/drawing/2014/main" id="{1EF44D15-1DC7-153C-0349-5C756221A388}"/>
              </a:ext>
            </a:extLst>
          </p:cNvPr>
          <p:cNvPicPr>
            <a:picLocks noChangeAspect="1"/>
          </p:cNvPicPr>
          <p:nvPr/>
        </p:nvPicPr>
        <p:blipFill>
          <a:blip r:embed="rId3"/>
          <a:stretch>
            <a:fillRect/>
          </a:stretch>
        </p:blipFill>
        <p:spPr>
          <a:xfrm>
            <a:off x="360961" y="785902"/>
            <a:ext cx="2157142" cy="735761"/>
          </a:xfrm>
          <a:prstGeom prst="rect">
            <a:avLst/>
          </a:prstGeom>
        </p:spPr>
      </p:pic>
      <p:pic>
        <p:nvPicPr>
          <p:cNvPr id="3" name="Hình ảnh 5" descr="Ảnh có chứa văn bản&#10;&#10;Mô tả được tự động tạo">
            <a:extLst>
              <a:ext uri="{FF2B5EF4-FFF2-40B4-BE49-F238E27FC236}">
                <a16:creationId xmlns:a16="http://schemas.microsoft.com/office/drawing/2014/main" id="{61225F4C-EA14-3941-9918-C9A19ADFE440}"/>
              </a:ext>
            </a:extLst>
          </p:cNvPr>
          <p:cNvPicPr>
            <a:picLocks noChangeAspect="1"/>
          </p:cNvPicPr>
          <p:nvPr/>
        </p:nvPicPr>
        <p:blipFill>
          <a:blip r:embed="rId4"/>
          <a:stretch>
            <a:fillRect/>
          </a:stretch>
        </p:blipFill>
        <p:spPr>
          <a:xfrm>
            <a:off x="2887692" y="787496"/>
            <a:ext cx="5945756" cy="3762601"/>
          </a:xfrm>
          <a:prstGeom prst="rect">
            <a:avLst/>
          </a:prstGeom>
        </p:spPr>
      </p:pic>
      <p:sp>
        <p:nvSpPr>
          <p:cNvPr id="7" name="Hình chữ nhật: Góc Tròn 6">
            <a:extLst>
              <a:ext uri="{FF2B5EF4-FFF2-40B4-BE49-F238E27FC236}">
                <a16:creationId xmlns:a16="http://schemas.microsoft.com/office/drawing/2014/main" id="{900D199F-9FBB-C3C0-7B69-3F25980CB506}"/>
              </a:ext>
            </a:extLst>
          </p:cNvPr>
          <p:cNvSpPr/>
          <p:nvPr/>
        </p:nvSpPr>
        <p:spPr>
          <a:xfrm>
            <a:off x="276046" y="1823409"/>
            <a:ext cx="2339913" cy="221051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800" b="1">
                <a:solidFill>
                  <a:srgbClr val="161616"/>
                </a:solidFill>
                <a:latin typeface="Arial"/>
                <a:cs typeface="Arial"/>
              </a:rPr>
              <a:t>KNN</a:t>
            </a:r>
          </a:p>
          <a:p>
            <a:pPr algn="ctr"/>
            <a:r>
              <a:rPr lang="vi-VN" sz="1800" b="1" err="1">
                <a:solidFill>
                  <a:srgbClr val="161616"/>
                </a:solidFill>
                <a:latin typeface="Arial"/>
                <a:cs typeface="Arial"/>
              </a:rPr>
              <a:t>Điểm</a:t>
            </a:r>
            <a:r>
              <a:rPr lang="vi-VN" sz="1800" b="1">
                <a:solidFill>
                  <a:srgbClr val="161616"/>
                </a:solidFill>
                <a:latin typeface="Arial"/>
                <a:cs typeface="Arial"/>
              </a:rPr>
              <a:t> </a:t>
            </a:r>
            <a:r>
              <a:rPr lang="vi-VN" sz="1800" b="1" err="1">
                <a:solidFill>
                  <a:srgbClr val="161616"/>
                </a:solidFill>
                <a:latin typeface="Arial"/>
                <a:cs typeface="Arial"/>
              </a:rPr>
              <a:t>acc</a:t>
            </a:r>
            <a:r>
              <a:rPr lang="vi-VN" sz="1800" b="1">
                <a:solidFill>
                  <a:srgbClr val="161616"/>
                </a:solidFill>
                <a:latin typeface="Arial"/>
                <a:cs typeface="Arial"/>
              </a:rPr>
              <a:t> </a:t>
            </a:r>
            <a:r>
              <a:rPr lang="vi-VN" sz="1800" b="1" err="1">
                <a:solidFill>
                  <a:srgbClr val="161616"/>
                </a:solidFill>
                <a:latin typeface="Arial"/>
                <a:cs typeface="Arial"/>
              </a:rPr>
              <a:t>mean</a:t>
            </a:r>
            <a:r>
              <a:rPr lang="vi-VN" sz="1800" b="1">
                <a:solidFill>
                  <a:srgbClr val="161616"/>
                </a:solidFill>
                <a:latin typeface="Arial"/>
                <a:cs typeface="Arial"/>
              </a:rPr>
              <a:t> </a:t>
            </a:r>
            <a:r>
              <a:rPr lang="vi-VN" sz="1800" b="1" err="1">
                <a:solidFill>
                  <a:srgbClr val="161616"/>
                </a:solidFill>
                <a:latin typeface="Arial"/>
                <a:cs typeface="Arial"/>
              </a:rPr>
              <a:t>của</a:t>
            </a:r>
            <a:r>
              <a:rPr lang="vi-VN" sz="1800" b="1">
                <a:solidFill>
                  <a:srgbClr val="161616"/>
                </a:solidFill>
                <a:latin typeface="Arial"/>
                <a:cs typeface="Arial"/>
              </a:rPr>
              <a:t> 10 </a:t>
            </a:r>
            <a:r>
              <a:rPr lang="vi-VN" sz="1800" b="1" err="1">
                <a:solidFill>
                  <a:srgbClr val="161616"/>
                </a:solidFill>
                <a:latin typeface="Arial"/>
                <a:cs typeface="Arial"/>
              </a:rPr>
              <a:t>lần</a:t>
            </a:r>
            <a:r>
              <a:rPr lang="vi-VN" sz="1800" b="1">
                <a:solidFill>
                  <a:srgbClr val="161616"/>
                </a:solidFill>
                <a:latin typeface="Arial"/>
                <a:cs typeface="Arial"/>
              </a:rPr>
              <a:t> </a:t>
            </a:r>
            <a:r>
              <a:rPr lang="vi-VN" sz="1800" b="1" err="1">
                <a:solidFill>
                  <a:srgbClr val="161616"/>
                </a:solidFill>
                <a:latin typeface="Arial"/>
                <a:cs typeface="Arial"/>
              </a:rPr>
              <a:t>validation</a:t>
            </a:r>
            <a:r>
              <a:rPr lang="vi-VN" sz="1800" b="1">
                <a:solidFill>
                  <a:srgbClr val="161616"/>
                </a:solidFill>
                <a:latin typeface="Arial"/>
                <a:cs typeface="Arial"/>
              </a:rPr>
              <a:t>: 0.967</a:t>
            </a:r>
          </a:p>
        </p:txBody>
      </p:sp>
    </p:spTree>
    <p:extLst>
      <p:ext uri="{BB962C8B-B14F-4D97-AF65-F5344CB8AC3E}">
        <p14:creationId xmlns:p14="http://schemas.microsoft.com/office/powerpoint/2010/main" val="848620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latin typeface="Arial"/>
                <a:cs typeface="Arial"/>
              </a:rPr>
              <a:t>Prediction</a:t>
            </a:r>
          </a:p>
        </p:txBody>
      </p:sp>
      <p:pic>
        <p:nvPicPr>
          <p:cNvPr id="4" name="Hình ảnh 4" descr="Ảnh có chứa văn bản&#10;&#10;Mô tả được tự động tạo">
            <a:extLst>
              <a:ext uri="{FF2B5EF4-FFF2-40B4-BE49-F238E27FC236}">
                <a16:creationId xmlns:a16="http://schemas.microsoft.com/office/drawing/2014/main" id="{E77FA1F0-347F-C3E9-0BE3-BB695A096D42}"/>
              </a:ext>
            </a:extLst>
          </p:cNvPr>
          <p:cNvPicPr>
            <a:picLocks noChangeAspect="1"/>
          </p:cNvPicPr>
          <p:nvPr/>
        </p:nvPicPr>
        <p:blipFill>
          <a:blip r:embed="rId3"/>
          <a:stretch>
            <a:fillRect/>
          </a:stretch>
        </p:blipFill>
        <p:spPr>
          <a:xfrm>
            <a:off x="202721" y="875790"/>
            <a:ext cx="3293134" cy="685383"/>
          </a:xfrm>
          <a:prstGeom prst="rect">
            <a:avLst/>
          </a:prstGeom>
        </p:spPr>
      </p:pic>
      <p:pic>
        <p:nvPicPr>
          <p:cNvPr id="5" name="Hình ảnh 5" descr="Ảnh có chứa bàn&#10;&#10;Mô tả được tự động tạo">
            <a:extLst>
              <a:ext uri="{FF2B5EF4-FFF2-40B4-BE49-F238E27FC236}">
                <a16:creationId xmlns:a16="http://schemas.microsoft.com/office/drawing/2014/main" id="{24C30399-7588-C770-D005-E6E04DDB7DED}"/>
              </a:ext>
            </a:extLst>
          </p:cNvPr>
          <p:cNvPicPr>
            <a:picLocks noChangeAspect="1"/>
          </p:cNvPicPr>
          <p:nvPr/>
        </p:nvPicPr>
        <p:blipFill>
          <a:blip r:embed="rId4"/>
          <a:stretch>
            <a:fillRect/>
          </a:stretch>
        </p:blipFill>
        <p:spPr>
          <a:xfrm>
            <a:off x="3556240" y="814936"/>
            <a:ext cx="5212510" cy="3923380"/>
          </a:xfrm>
          <a:prstGeom prst="rect">
            <a:avLst/>
          </a:prstGeom>
        </p:spPr>
      </p:pic>
    </p:spTree>
    <p:extLst>
      <p:ext uri="{BB962C8B-B14F-4D97-AF65-F5344CB8AC3E}">
        <p14:creationId xmlns:p14="http://schemas.microsoft.com/office/powerpoint/2010/main" val="1167599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XG-</a:t>
            </a:r>
            <a:r>
              <a:rPr lang="vi-VN" sz="2500" b="1" err="1">
                <a:latin typeface="Arial"/>
                <a:cs typeface="Arial"/>
              </a:rPr>
              <a:t>boost</a:t>
            </a:r>
          </a:p>
        </p:txBody>
      </p:sp>
      <p:pic>
        <p:nvPicPr>
          <p:cNvPr id="2" name="Hình ảnh 2" descr="Ảnh có chứa văn bản&#10;&#10;Mô tả được tự động tạo">
            <a:extLst>
              <a:ext uri="{FF2B5EF4-FFF2-40B4-BE49-F238E27FC236}">
                <a16:creationId xmlns:a16="http://schemas.microsoft.com/office/drawing/2014/main" id="{2FDD43E6-94F7-9F5D-77DA-04CEC444549D}"/>
              </a:ext>
            </a:extLst>
          </p:cNvPr>
          <p:cNvPicPr>
            <a:picLocks noChangeAspect="1"/>
          </p:cNvPicPr>
          <p:nvPr/>
        </p:nvPicPr>
        <p:blipFill>
          <a:blip r:embed="rId3"/>
          <a:stretch>
            <a:fillRect/>
          </a:stretch>
        </p:blipFill>
        <p:spPr>
          <a:xfrm>
            <a:off x="1431985" y="709094"/>
            <a:ext cx="5859492" cy="1687322"/>
          </a:xfrm>
          <a:prstGeom prst="rect">
            <a:avLst/>
          </a:prstGeom>
        </p:spPr>
      </p:pic>
      <p:pic>
        <p:nvPicPr>
          <p:cNvPr id="3" name="Hình ảnh 5" descr="Ảnh có chứa văn bản&#10;&#10;Mô tả được tự động tạo">
            <a:extLst>
              <a:ext uri="{FF2B5EF4-FFF2-40B4-BE49-F238E27FC236}">
                <a16:creationId xmlns:a16="http://schemas.microsoft.com/office/drawing/2014/main" id="{9DDA79BF-695A-5E56-34F3-734E32599C15}"/>
              </a:ext>
            </a:extLst>
          </p:cNvPr>
          <p:cNvPicPr>
            <a:picLocks noChangeAspect="1"/>
          </p:cNvPicPr>
          <p:nvPr/>
        </p:nvPicPr>
        <p:blipFill>
          <a:blip r:embed="rId4"/>
          <a:stretch>
            <a:fillRect/>
          </a:stretch>
        </p:blipFill>
        <p:spPr>
          <a:xfrm>
            <a:off x="2100533" y="2792983"/>
            <a:ext cx="4317520" cy="1509260"/>
          </a:xfrm>
          <a:prstGeom prst="rect">
            <a:avLst/>
          </a:prstGeom>
        </p:spPr>
      </p:pic>
      <p:sp>
        <p:nvSpPr>
          <p:cNvPr id="6" name="Hình chữ nhật: Góc Tròn 5">
            <a:extLst>
              <a:ext uri="{FF2B5EF4-FFF2-40B4-BE49-F238E27FC236}">
                <a16:creationId xmlns:a16="http://schemas.microsoft.com/office/drawing/2014/main" id="{E68498E9-E430-4AF7-7ADA-73DD1F0D006A}"/>
              </a:ext>
            </a:extLst>
          </p:cNvPr>
          <p:cNvSpPr/>
          <p:nvPr/>
        </p:nvSpPr>
        <p:spPr>
          <a:xfrm>
            <a:off x="2648310" y="2319428"/>
            <a:ext cx="3515262" cy="38818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err="1">
                <a:solidFill>
                  <a:srgbClr val="161616"/>
                </a:solidFill>
                <a:latin typeface="Arial"/>
                <a:cs typeface="Arial"/>
              </a:rPr>
              <a:t>Chuyển</a:t>
            </a:r>
            <a:r>
              <a:rPr lang="vi-VN" sz="2500" b="1">
                <a:solidFill>
                  <a:srgbClr val="161616"/>
                </a:solidFill>
                <a:latin typeface="Arial"/>
                <a:cs typeface="Arial"/>
              </a:rPr>
              <a:t> </a:t>
            </a:r>
            <a:r>
              <a:rPr lang="vi-VN" sz="2500" b="1" err="1">
                <a:solidFill>
                  <a:srgbClr val="161616"/>
                </a:solidFill>
                <a:latin typeface="Arial"/>
                <a:cs typeface="Arial"/>
              </a:rPr>
              <a:t>đổi</a:t>
            </a:r>
            <a:r>
              <a:rPr lang="vi-VN" sz="2500" b="1">
                <a:solidFill>
                  <a:srgbClr val="161616"/>
                </a:solidFill>
                <a:latin typeface="Arial"/>
                <a:cs typeface="Arial"/>
              </a:rPr>
              <a:t> </a:t>
            </a:r>
            <a:r>
              <a:rPr lang="vi-VN" sz="2500" b="1" err="1">
                <a:solidFill>
                  <a:srgbClr val="161616"/>
                </a:solidFill>
                <a:latin typeface="Arial"/>
                <a:cs typeface="Arial"/>
              </a:rPr>
              <a:t>nhãn</a:t>
            </a:r>
          </a:p>
        </p:txBody>
      </p:sp>
      <p:sp>
        <p:nvSpPr>
          <p:cNvPr id="9" name="Hình chữ nhật: Góc Tròn 8">
            <a:extLst>
              <a:ext uri="{FF2B5EF4-FFF2-40B4-BE49-F238E27FC236}">
                <a16:creationId xmlns:a16="http://schemas.microsoft.com/office/drawing/2014/main" id="{EA498E4D-2696-1D68-3DAE-6C1A3342EAD4}"/>
              </a:ext>
            </a:extLst>
          </p:cNvPr>
          <p:cNvSpPr/>
          <p:nvPr/>
        </p:nvSpPr>
        <p:spPr>
          <a:xfrm>
            <a:off x="2648310" y="4476032"/>
            <a:ext cx="3515262" cy="38818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solidFill>
                  <a:srgbClr val="161616"/>
                </a:solidFill>
                <a:latin typeface="Arial"/>
                <a:cs typeface="Arial"/>
              </a:rPr>
              <a:t>Chia </a:t>
            </a:r>
            <a:r>
              <a:rPr lang="vi-VN" sz="2500" b="1" err="1">
                <a:solidFill>
                  <a:srgbClr val="161616"/>
                </a:solidFill>
                <a:latin typeface="Arial"/>
                <a:cs typeface="Arial"/>
              </a:rPr>
              <a:t>dữ</a:t>
            </a:r>
            <a:r>
              <a:rPr lang="vi-VN" sz="2500" b="1">
                <a:solidFill>
                  <a:srgbClr val="161616"/>
                </a:solidFill>
                <a:latin typeface="Arial"/>
                <a:cs typeface="Arial"/>
              </a:rPr>
              <a:t> </a:t>
            </a:r>
            <a:r>
              <a:rPr lang="vi-VN" sz="2500" b="1" err="1">
                <a:solidFill>
                  <a:srgbClr val="161616"/>
                </a:solidFill>
                <a:latin typeface="Arial"/>
                <a:cs typeface="Arial"/>
              </a:rPr>
              <a:t>liệu</a:t>
            </a:r>
            <a:r>
              <a:rPr lang="vi-VN" sz="2500" b="1">
                <a:solidFill>
                  <a:srgbClr val="161616"/>
                </a:solidFill>
                <a:latin typeface="Arial"/>
                <a:cs typeface="Arial"/>
              </a:rPr>
              <a:t> </a:t>
            </a:r>
            <a:r>
              <a:rPr lang="vi-VN" sz="2500" b="1" err="1">
                <a:solidFill>
                  <a:srgbClr val="161616"/>
                </a:solidFill>
                <a:latin typeface="Arial"/>
                <a:cs typeface="Arial"/>
              </a:rPr>
              <a:t>train-test</a:t>
            </a:r>
          </a:p>
        </p:txBody>
      </p:sp>
    </p:spTree>
    <p:extLst>
      <p:ext uri="{BB962C8B-B14F-4D97-AF65-F5344CB8AC3E}">
        <p14:creationId xmlns:p14="http://schemas.microsoft.com/office/powerpoint/2010/main" val="2337619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6" name="TextBox 5">
            <a:extLst>
              <a:ext uri="{FF2B5EF4-FFF2-40B4-BE49-F238E27FC236}">
                <a16:creationId xmlns:a16="http://schemas.microsoft.com/office/drawing/2014/main" id="{AFDE23B4-E377-4A75-A35B-F6EA0E231EFD}"/>
              </a:ext>
            </a:extLst>
          </p:cNvPr>
          <p:cNvSpPr txBox="1"/>
          <p:nvPr/>
        </p:nvSpPr>
        <p:spPr>
          <a:xfrm>
            <a:off x="3128791" y="1630497"/>
            <a:ext cx="2985570" cy="1323439"/>
          </a:xfrm>
          <a:prstGeom prst="rect">
            <a:avLst/>
          </a:prstGeom>
          <a:noFill/>
        </p:spPr>
        <p:txBody>
          <a:bodyPr wrap="square" rtlCol="0">
            <a:spAutoFit/>
          </a:bodyPr>
          <a:lstStyle/>
          <a:p>
            <a:r>
              <a:rPr lang="en-US" sz="8000">
                <a:solidFill>
                  <a:srgbClr val="32D8C0"/>
                </a:solidFill>
                <a:latin typeface="Oswald" pitchFamily="2" charset="0"/>
                <a:cs typeface="Calibri" panose="020F0502020204030204" pitchFamily="34" charset="0"/>
              </a:rPr>
              <a:t>WHAT</a:t>
            </a:r>
            <a:r>
              <a:rPr lang="en-US" sz="8000">
                <a:solidFill>
                  <a:schemeClr val="accent3"/>
                </a:solidFill>
                <a:latin typeface="Oswald" pitchFamily="2" charset="0"/>
                <a:cs typeface="Calibri" panose="020F0502020204030204" pitchFamily="34"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XG-</a:t>
            </a:r>
            <a:r>
              <a:rPr lang="vi-VN" sz="2500" b="1" err="1">
                <a:latin typeface="Arial"/>
                <a:cs typeface="Arial"/>
              </a:rPr>
              <a:t>boost</a:t>
            </a:r>
          </a:p>
        </p:txBody>
      </p:sp>
      <p:sp>
        <p:nvSpPr>
          <p:cNvPr id="6" name="Hình chữ nhật: Góc Tròn 5">
            <a:extLst>
              <a:ext uri="{FF2B5EF4-FFF2-40B4-BE49-F238E27FC236}">
                <a16:creationId xmlns:a16="http://schemas.microsoft.com/office/drawing/2014/main" id="{E68498E9-E430-4AF7-7ADA-73DD1F0D006A}"/>
              </a:ext>
            </a:extLst>
          </p:cNvPr>
          <p:cNvSpPr/>
          <p:nvPr/>
        </p:nvSpPr>
        <p:spPr>
          <a:xfrm>
            <a:off x="1224952" y="2103768"/>
            <a:ext cx="6696251" cy="4421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vi-VN" sz="2500" b="1">
              <a:solidFill>
                <a:srgbClr val="161616"/>
              </a:solidFill>
              <a:latin typeface="Arial"/>
              <a:cs typeface="Arial"/>
            </a:endParaRPr>
          </a:p>
          <a:p>
            <a:pPr algn="ctr"/>
            <a:r>
              <a:rPr lang="vi-VN" sz="2500" b="1" err="1">
                <a:solidFill>
                  <a:srgbClr val="161616"/>
                </a:solidFill>
                <a:latin typeface="Arial"/>
                <a:cs typeface="Arial"/>
              </a:rPr>
              <a:t>Tạo</a:t>
            </a:r>
            <a:r>
              <a:rPr lang="vi-VN" sz="2500" b="1">
                <a:solidFill>
                  <a:srgbClr val="161616"/>
                </a:solidFill>
                <a:latin typeface="Arial"/>
                <a:cs typeface="Arial"/>
              </a:rPr>
              <a:t> </a:t>
            </a:r>
            <a:r>
              <a:rPr lang="vi-VN" sz="2500" b="1" err="1">
                <a:solidFill>
                  <a:srgbClr val="161616"/>
                </a:solidFill>
                <a:latin typeface="Arial"/>
                <a:cs typeface="Arial"/>
              </a:rPr>
              <a:t>các</a:t>
            </a:r>
            <a:r>
              <a:rPr lang="vi-VN" sz="2500" b="1">
                <a:solidFill>
                  <a:srgbClr val="161616"/>
                </a:solidFill>
                <a:latin typeface="Arial"/>
                <a:cs typeface="Arial"/>
              </a:rPr>
              <a:t> </a:t>
            </a:r>
            <a:r>
              <a:rPr lang="vi-VN" sz="2500" b="1" err="1">
                <a:solidFill>
                  <a:srgbClr val="161616"/>
                </a:solidFill>
                <a:latin typeface="Arial"/>
                <a:cs typeface="Arial"/>
              </a:rPr>
              <a:t>đối</a:t>
            </a:r>
            <a:r>
              <a:rPr lang="vi-VN" sz="2500" b="1">
                <a:solidFill>
                  <a:srgbClr val="161616"/>
                </a:solidFill>
                <a:latin typeface="Arial"/>
                <a:cs typeface="Arial"/>
              </a:rPr>
              <a:t> </a:t>
            </a:r>
            <a:r>
              <a:rPr lang="vi-VN" sz="2500" b="1" err="1">
                <a:solidFill>
                  <a:srgbClr val="161616"/>
                </a:solidFill>
                <a:latin typeface="Arial"/>
                <a:cs typeface="Arial"/>
              </a:rPr>
              <a:t>tượng</a:t>
            </a:r>
            <a:r>
              <a:rPr lang="vi-VN" sz="2500" b="1">
                <a:solidFill>
                  <a:srgbClr val="161616"/>
                </a:solidFill>
                <a:latin typeface="Arial"/>
                <a:cs typeface="Arial"/>
              </a:rPr>
              <a:t> </a:t>
            </a:r>
            <a:r>
              <a:rPr lang="vi-VN" sz="2500" b="1" err="1">
                <a:solidFill>
                  <a:srgbClr val="161616"/>
                </a:solidFill>
                <a:latin typeface="Arial"/>
                <a:cs typeface="Arial"/>
              </a:rPr>
              <a:t>xgb.DMatrix</a:t>
            </a:r>
            <a:endParaRPr lang="vi-VN">
              <a:latin typeface="Arial"/>
              <a:cs typeface="Arial"/>
            </a:endParaRPr>
          </a:p>
          <a:p>
            <a:pPr algn="ctr"/>
            <a:endParaRPr lang="vi-VN" sz="2500" b="1">
              <a:solidFill>
                <a:srgbClr val="161616"/>
              </a:solidFill>
              <a:latin typeface="Arial"/>
              <a:cs typeface="Arial"/>
            </a:endParaRPr>
          </a:p>
        </p:txBody>
      </p:sp>
      <p:pic>
        <p:nvPicPr>
          <p:cNvPr id="4" name="Hình ảnh 4" descr="Ảnh có chứa văn bản&#10;&#10;Mô tả được tự động tạo">
            <a:extLst>
              <a:ext uri="{FF2B5EF4-FFF2-40B4-BE49-F238E27FC236}">
                <a16:creationId xmlns:a16="http://schemas.microsoft.com/office/drawing/2014/main" id="{46D7A1C3-979C-CF63-DBC6-2B79D7133781}"/>
              </a:ext>
            </a:extLst>
          </p:cNvPr>
          <p:cNvPicPr>
            <a:picLocks noChangeAspect="1"/>
          </p:cNvPicPr>
          <p:nvPr/>
        </p:nvPicPr>
        <p:blipFill>
          <a:blip r:embed="rId3"/>
          <a:stretch>
            <a:fillRect/>
          </a:stretch>
        </p:blipFill>
        <p:spPr>
          <a:xfrm>
            <a:off x="1777042" y="886704"/>
            <a:ext cx="6150633" cy="1084091"/>
          </a:xfrm>
          <a:prstGeom prst="rect">
            <a:avLst/>
          </a:prstGeom>
        </p:spPr>
      </p:pic>
      <p:pic>
        <p:nvPicPr>
          <p:cNvPr id="5" name="Hình ảnh 6" descr="Ảnh có chứa văn bản&#10;&#10;Mô tả được tự động tạo">
            <a:extLst>
              <a:ext uri="{FF2B5EF4-FFF2-40B4-BE49-F238E27FC236}">
                <a16:creationId xmlns:a16="http://schemas.microsoft.com/office/drawing/2014/main" id="{B8B0BB21-15A5-CB01-14B6-AA36AD466A34}"/>
              </a:ext>
            </a:extLst>
          </p:cNvPr>
          <p:cNvPicPr>
            <a:picLocks noChangeAspect="1"/>
          </p:cNvPicPr>
          <p:nvPr/>
        </p:nvPicPr>
        <p:blipFill>
          <a:blip r:embed="rId4"/>
          <a:stretch>
            <a:fillRect/>
          </a:stretch>
        </p:blipFill>
        <p:spPr>
          <a:xfrm>
            <a:off x="396815" y="2671773"/>
            <a:ext cx="8468983" cy="2301615"/>
          </a:xfrm>
          <a:prstGeom prst="rect">
            <a:avLst/>
          </a:prstGeom>
        </p:spPr>
      </p:pic>
    </p:spTree>
    <p:extLst>
      <p:ext uri="{BB962C8B-B14F-4D97-AF65-F5344CB8AC3E}">
        <p14:creationId xmlns:p14="http://schemas.microsoft.com/office/powerpoint/2010/main" val="69999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XG-</a:t>
            </a:r>
            <a:r>
              <a:rPr lang="vi-VN" sz="2500" b="1" err="1">
                <a:latin typeface="Arial"/>
                <a:cs typeface="Arial"/>
              </a:rPr>
              <a:t>boost</a:t>
            </a:r>
            <a:r>
              <a:rPr lang="vi-VN" sz="2500" b="1">
                <a:latin typeface="Arial"/>
                <a:cs typeface="Arial"/>
              </a:rPr>
              <a:t> </a:t>
            </a:r>
            <a:r>
              <a:rPr lang="vi-VN" sz="2500" b="1" err="1">
                <a:latin typeface="Arial"/>
                <a:cs typeface="Arial"/>
              </a:rPr>
              <a:t>kết</a:t>
            </a:r>
            <a:r>
              <a:rPr lang="vi-VN" sz="2500" b="1">
                <a:latin typeface="Arial"/>
                <a:cs typeface="Arial"/>
              </a:rPr>
              <a:t> </a:t>
            </a:r>
            <a:r>
              <a:rPr lang="vi-VN" sz="2500" b="1" err="1">
                <a:latin typeface="Arial"/>
                <a:cs typeface="Arial"/>
              </a:rPr>
              <a:t>quả</a:t>
            </a:r>
          </a:p>
        </p:txBody>
      </p:sp>
      <p:pic>
        <p:nvPicPr>
          <p:cNvPr id="2" name="Hình ảnh 2" descr="Ảnh có chứa văn bản&#10;&#10;Mô tả được tự động tạo">
            <a:extLst>
              <a:ext uri="{FF2B5EF4-FFF2-40B4-BE49-F238E27FC236}">
                <a16:creationId xmlns:a16="http://schemas.microsoft.com/office/drawing/2014/main" id="{E23CFBBE-1066-8C5C-1A77-70077DC8F234}"/>
              </a:ext>
            </a:extLst>
          </p:cNvPr>
          <p:cNvPicPr>
            <a:picLocks noChangeAspect="1"/>
          </p:cNvPicPr>
          <p:nvPr/>
        </p:nvPicPr>
        <p:blipFill>
          <a:blip r:embed="rId3"/>
          <a:stretch>
            <a:fillRect/>
          </a:stretch>
        </p:blipFill>
        <p:spPr>
          <a:xfrm>
            <a:off x="536994" y="771308"/>
            <a:ext cx="7822001" cy="2317705"/>
          </a:xfrm>
          <a:prstGeom prst="rect">
            <a:avLst/>
          </a:prstGeom>
        </p:spPr>
      </p:pic>
      <p:pic>
        <p:nvPicPr>
          <p:cNvPr id="7" name="Hình ảnh 8" descr="Ảnh có chứa bàn&#10;&#10;Mô tả được tự động tạo">
            <a:extLst>
              <a:ext uri="{FF2B5EF4-FFF2-40B4-BE49-F238E27FC236}">
                <a16:creationId xmlns:a16="http://schemas.microsoft.com/office/drawing/2014/main" id="{F9B516E6-C860-033A-E04E-3056DB380A09}"/>
              </a:ext>
            </a:extLst>
          </p:cNvPr>
          <p:cNvPicPr>
            <a:picLocks noChangeAspect="1"/>
          </p:cNvPicPr>
          <p:nvPr/>
        </p:nvPicPr>
        <p:blipFill>
          <a:blip r:embed="rId4"/>
          <a:stretch>
            <a:fillRect/>
          </a:stretch>
        </p:blipFill>
        <p:spPr>
          <a:xfrm>
            <a:off x="2413240" y="3273711"/>
            <a:ext cx="4242039" cy="1593757"/>
          </a:xfrm>
          <a:prstGeom prst="rect">
            <a:avLst/>
          </a:prstGeom>
        </p:spPr>
      </p:pic>
    </p:spTree>
    <p:extLst>
      <p:ext uri="{BB962C8B-B14F-4D97-AF65-F5344CB8AC3E}">
        <p14:creationId xmlns:p14="http://schemas.microsoft.com/office/powerpoint/2010/main" val="3434922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XG-</a:t>
            </a:r>
            <a:r>
              <a:rPr lang="vi-VN" sz="2500" b="1" err="1">
                <a:latin typeface="Arial"/>
                <a:cs typeface="Arial"/>
              </a:rPr>
              <a:t>boost</a:t>
            </a:r>
            <a:r>
              <a:rPr lang="vi-VN" sz="2500" b="1">
                <a:latin typeface="Arial"/>
                <a:cs typeface="Arial"/>
              </a:rPr>
              <a:t> </a:t>
            </a:r>
            <a:r>
              <a:rPr lang="vi-VN" sz="2500" b="1" err="1">
                <a:latin typeface="Arial"/>
                <a:cs typeface="Arial"/>
              </a:rPr>
              <a:t>kết</a:t>
            </a:r>
            <a:r>
              <a:rPr lang="vi-VN" sz="2500" b="1">
                <a:latin typeface="Arial"/>
                <a:cs typeface="Arial"/>
              </a:rPr>
              <a:t> </a:t>
            </a:r>
            <a:r>
              <a:rPr lang="vi-VN" sz="2500" b="1" err="1">
                <a:latin typeface="Arial"/>
                <a:cs typeface="Arial"/>
              </a:rPr>
              <a:t>quả</a:t>
            </a:r>
          </a:p>
        </p:txBody>
      </p:sp>
      <p:pic>
        <p:nvPicPr>
          <p:cNvPr id="4" name="Hình ảnh 4">
            <a:extLst>
              <a:ext uri="{FF2B5EF4-FFF2-40B4-BE49-F238E27FC236}">
                <a16:creationId xmlns:a16="http://schemas.microsoft.com/office/drawing/2014/main" id="{A7909114-1803-14B9-ED0B-8A8BD1A23C78}"/>
              </a:ext>
            </a:extLst>
          </p:cNvPr>
          <p:cNvPicPr>
            <a:picLocks noChangeAspect="1"/>
          </p:cNvPicPr>
          <p:nvPr/>
        </p:nvPicPr>
        <p:blipFill>
          <a:blip r:embed="rId3"/>
          <a:stretch>
            <a:fillRect/>
          </a:stretch>
        </p:blipFill>
        <p:spPr>
          <a:xfrm>
            <a:off x="774221" y="961943"/>
            <a:ext cx="7239718" cy="1160056"/>
          </a:xfrm>
          <a:prstGeom prst="rect">
            <a:avLst/>
          </a:prstGeom>
        </p:spPr>
      </p:pic>
      <p:pic>
        <p:nvPicPr>
          <p:cNvPr id="5" name="Hình ảnh 5">
            <a:extLst>
              <a:ext uri="{FF2B5EF4-FFF2-40B4-BE49-F238E27FC236}">
                <a16:creationId xmlns:a16="http://schemas.microsoft.com/office/drawing/2014/main" id="{9A292258-1BF3-8714-FA72-99BE3384C114}"/>
              </a:ext>
            </a:extLst>
          </p:cNvPr>
          <p:cNvPicPr>
            <a:picLocks noChangeAspect="1"/>
          </p:cNvPicPr>
          <p:nvPr/>
        </p:nvPicPr>
        <p:blipFill>
          <a:blip r:embed="rId4"/>
          <a:stretch>
            <a:fillRect/>
          </a:stretch>
        </p:blipFill>
        <p:spPr>
          <a:xfrm>
            <a:off x="838920" y="2612230"/>
            <a:ext cx="7175020" cy="964993"/>
          </a:xfrm>
          <a:prstGeom prst="rect">
            <a:avLst/>
          </a:prstGeom>
        </p:spPr>
      </p:pic>
    </p:spTree>
    <p:extLst>
      <p:ext uri="{BB962C8B-B14F-4D97-AF65-F5344CB8AC3E}">
        <p14:creationId xmlns:p14="http://schemas.microsoft.com/office/powerpoint/2010/main" val="1945170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XG-</a:t>
            </a:r>
            <a:r>
              <a:rPr lang="vi-VN" sz="2500" b="1" err="1">
                <a:latin typeface="Arial"/>
                <a:cs typeface="Arial"/>
              </a:rPr>
              <a:t>boost</a:t>
            </a:r>
            <a:r>
              <a:rPr lang="vi-VN" sz="2500" b="1">
                <a:latin typeface="Arial"/>
                <a:cs typeface="Arial"/>
              </a:rPr>
              <a:t> </a:t>
            </a:r>
            <a:r>
              <a:rPr lang="vi-VN" sz="2500" b="1" err="1">
                <a:latin typeface="Arial"/>
                <a:cs typeface="Arial"/>
              </a:rPr>
              <a:t>kết</a:t>
            </a:r>
            <a:r>
              <a:rPr lang="vi-VN" sz="2500" b="1">
                <a:latin typeface="Arial"/>
                <a:cs typeface="Arial"/>
              </a:rPr>
              <a:t> </a:t>
            </a:r>
            <a:r>
              <a:rPr lang="vi-VN" sz="2500" b="1" err="1">
                <a:latin typeface="Arial"/>
                <a:cs typeface="Arial"/>
              </a:rPr>
              <a:t>quả</a:t>
            </a:r>
          </a:p>
        </p:txBody>
      </p:sp>
      <p:pic>
        <p:nvPicPr>
          <p:cNvPr id="2" name="Hình ảnh 2" descr="Ảnh có chứa văn bản&#10;&#10;Mô tả được tự động tạo">
            <a:extLst>
              <a:ext uri="{FF2B5EF4-FFF2-40B4-BE49-F238E27FC236}">
                <a16:creationId xmlns:a16="http://schemas.microsoft.com/office/drawing/2014/main" id="{FD59FCFE-53EF-B3B2-C9C5-EE824EA35399}"/>
              </a:ext>
            </a:extLst>
          </p:cNvPr>
          <p:cNvPicPr>
            <a:picLocks noChangeAspect="1"/>
          </p:cNvPicPr>
          <p:nvPr/>
        </p:nvPicPr>
        <p:blipFill>
          <a:blip r:embed="rId3"/>
          <a:stretch>
            <a:fillRect/>
          </a:stretch>
        </p:blipFill>
        <p:spPr>
          <a:xfrm>
            <a:off x="116457" y="965121"/>
            <a:ext cx="3810719" cy="1024304"/>
          </a:xfrm>
          <a:prstGeom prst="rect">
            <a:avLst/>
          </a:prstGeom>
        </p:spPr>
      </p:pic>
      <p:pic>
        <p:nvPicPr>
          <p:cNvPr id="3" name="Hình ảnh 5" descr="Ảnh có chứa bàn&#10;&#10;Mô tả được tự động tạo">
            <a:extLst>
              <a:ext uri="{FF2B5EF4-FFF2-40B4-BE49-F238E27FC236}">
                <a16:creationId xmlns:a16="http://schemas.microsoft.com/office/drawing/2014/main" id="{94EAEE80-42ED-AB81-15C3-7C51C556E775}"/>
              </a:ext>
            </a:extLst>
          </p:cNvPr>
          <p:cNvPicPr>
            <a:picLocks noChangeAspect="1"/>
          </p:cNvPicPr>
          <p:nvPr/>
        </p:nvPicPr>
        <p:blipFill>
          <a:blip r:embed="rId4"/>
          <a:stretch>
            <a:fillRect/>
          </a:stretch>
        </p:blipFill>
        <p:spPr>
          <a:xfrm>
            <a:off x="4311051" y="827344"/>
            <a:ext cx="4500832" cy="4135792"/>
          </a:xfrm>
          <a:prstGeom prst="rect">
            <a:avLst/>
          </a:prstGeom>
        </p:spPr>
      </p:pic>
    </p:spTree>
    <p:extLst>
      <p:ext uri="{BB962C8B-B14F-4D97-AF65-F5344CB8AC3E}">
        <p14:creationId xmlns:p14="http://schemas.microsoft.com/office/powerpoint/2010/main" val="4022248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XG-</a:t>
            </a:r>
            <a:r>
              <a:rPr lang="vi-VN" sz="2500" b="1" err="1">
                <a:latin typeface="Arial"/>
                <a:cs typeface="Arial"/>
              </a:rPr>
              <a:t>boost</a:t>
            </a:r>
            <a:r>
              <a:rPr lang="vi-VN" sz="2500" b="1">
                <a:latin typeface="Arial"/>
                <a:cs typeface="Arial"/>
              </a:rPr>
              <a:t> </a:t>
            </a:r>
            <a:r>
              <a:rPr lang="vi-VN" sz="2500" b="1" err="1">
                <a:latin typeface="Arial"/>
                <a:cs typeface="Arial"/>
              </a:rPr>
              <a:t>bộ</a:t>
            </a:r>
            <a:r>
              <a:rPr lang="vi-VN" sz="2500" b="1">
                <a:latin typeface="Arial"/>
                <a:cs typeface="Arial"/>
              </a:rPr>
              <a:t> </a:t>
            </a:r>
            <a:r>
              <a:rPr lang="vi-VN" sz="2500" b="1" err="1">
                <a:latin typeface="Arial"/>
                <a:cs typeface="Arial"/>
              </a:rPr>
              <a:t>xác</a:t>
            </a:r>
            <a:r>
              <a:rPr lang="vi-VN" sz="2500" b="1">
                <a:latin typeface="Arial"/>
                <a:cs typeface="Arial"/>
              </a:rPr>
              <a:t> </a:t>
            </a:r>
            <a:r>
              <a:rPr lang="vi-VN" sz="2500" b="1" err="1">
                <a:latin typeface="Arial"/>
                <a:cs typeface="Arial"/>
              </a:rPr>
              <a:t>thực</a:t>
            </a:r>
          </a:p>
        </p:txBody>
      </p:sp>
      <p:pic>
        <p:nvPicPr>
          <p:cNvPr id="4" name="Hình ảnh 4" descr="Ảnh có chứa văn bản&#10;&#10;Mô tả được tự động tạo">
            <a:extLst>
              <a:ext uri="{FF2B5EF4-FFF2-40B4-BE49-F238E27FC236}">
                <a16:creationId xmlns:a16="http://schemas.microsoft.com/office/drawing/2014/main" id="{84E8AF9D-D2D6-40EC-8FCD-9E18DB5D3895}"/>
              </a:ext>
            </a:extLst>
          </p:cNvPr>
          <p:cNvPicPr>
            <a:picLocks noChangeAspect="1"/>
          </p:cNvPicPr>
          <p:nvPr/>
        </p:nvPicPr>
        <p:blipFill>
          <a:blip r:embed="rId3"/>
          <a:stretch>
            <a:fillRect/>
          </a:stretch>
        </p:blipFill>
        <p:spPr>
          <a:xfrm>
            <a:off x="1679994" y="836467"/>
            <a:ext cx="5374256" cy="2230518"/>
          </a:xfrm>
          <a:prstGeom prst="rect">
            <a:avLst/>
          </a:prstGeom>
        </p:spPr>
      </p:pic>
      <p:pic>
        <p:nvPicPr>
          <p:cNvPr id="5" name="Hình ảnh 5">
            <a:extLst>
              <a:ext uri="{FF2B5EF4-FFF2-40B4-BE49-F238E27FC236}">
                <a16:creationId xmlns:a16="http://schemas.microsoft.com/office/drawing/2014/main" id="{00FAA6CC-7078-EB50-5F70-93F9BD91A090}"/>
              </a:ext>
            </a:extLst>
          </p:cNvPr>
          <p:cNvPicPr>
            <a:picLocks noChangeAspect="1"/>
          </p:cNvPicPr>
          <p:nvPr/>
        </p:nvPicPr>
        <p:blipFill>
          <a:blip r:embed="rId4"/>
          <a:stretch>
            <a:fillRect/>
          </a:stretch>
        </p:blipFill>
        <p:spPr>
          <a:xfrm>
            <a:off x="634041" y="3227332"/>
            <a:ext cx="8048445" cy="780741"/>
          </a:xfrm>
          <a:prstGeom prst="rect">
            <a:avLst/>
          </a:prstGeom>
        </p:spPr>
      </p:pic>
    </p:spTree>
    <p:extLst>
      <p:ext uri="{BB962C8B-B14F-4D97-AF65-F5344CB8AC3E}">
        <p14:creationId xmlns:p14="http://schemas.microsoft.com/office/powerpoint/2010/main" val="597590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5AFCBAEE-C696-9897-8E5F-55B9C439EEA3}"/>
              </a:ext>
            </a:extLst>
          </p:cNvPr>
          <p:cNvSpPr/>
          <p:nvPr/>
        </p:nvSpPr>
        <p:spPr>
          <a:xfrm>
            <a:off x="2529697" y="130475"/>
            <a:ext cx="4011281" cy="539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500" b="1">
                <a:latin typeface="Arial"/>
                <a:cs typeface="Arial"/>
              </a:rPr>
              <a:t>XG-</a:t>
            </a:r>
            <a:r>
              <a:rPr lang="vi-VN" sz="2500" b="1" err="1">
                <a:latin typeface="Arial"/>
                <a:cs typeface="Arial"/>
              </a:rPr>
              <a:t>boost</a:t>
            </a:r>
            <a:r>
              <a:rPr lang="vi-VN" sz="2500" b="1">
                <a:latin typeface="Arial"/>
                <a:cs typeface="Arial"/>
              </a:rPr>
              <a:t> </a:t>
            </a:r>
            <a:r>
              <a:rPr lang="vi-VN" sz="2500" b="1" err="1">
                <a:latin typeface="Arial"/>
                <a:cs typeface="Arial"/>
              </a:rPr>
              <a:t>bộ</a:t>
            </a:r>
            <a:r>
              <a:rPr lang="vi-VN" sz="2500" b="1">
                <a:latin typeface="Arial"/>
                <a:cs typeface="Arial"/>
              </a:rPr>
              <a:t> </a:t>
            </a:r>
            <a:r>
              <a:rPr lang="vi-VN" sz="2500" b="1" err="1">
                <a:latin typeface="Arial"/>
                <a:cs typeface="Arial"/>
              </a:rPr>
              <a:t>xác</a:t>
            </a:r>
            <a:r>
              <a:rPr lang="vi-VN" sz="2500" b="1">
                <a:latin typeface="Arial"/>
                <a:cs typeface="Arial"/>
              </a:rPr>
              <a:t> </a:t>
            </a:r>
            <a:r>
              <a:rPr lang="vi-VN" sz="2500" b="1" err="1">
                <a:latin typeface="Arial"/>
                <a:cs typeface="Arial"/>
              </a:rPr>
              <a:t>thực</a:t>
            </a:r>
          </a:p>
        </p:txBody>
      </p:sp>
      <p:pic>
        <p:nvPicPr>
          <p:cNvPr id="2" name="Hình ảnh 2">
            <a:extLst>
              <a:ext uri="{FF2B5EF4-FFF2-40B4-BE49-F238E27FC236}">
                <a16:creationId xmlns:a16="http://schemas.microsoft.com/office/drawing/2014/main" id="{739E5CEE-D34B-A0EB-7E7F-6FCC409F9378}"/>
              </a:ext>
            </a:extLst>
          </p:cNvPr>
          <p:cNvPicPr>
            <a:picLocks noChangeAspect="1"/>
          </p:cNvPicPr>
          <p:nvPr/>
        </p:nvPicPr>
        <p:blipFill>
          <a:blip r:embed="rId3"/>
          <a:stretch>
            <a:fillRect/>
          </a:stretch>
        </p:blipFill>
        <p:spPr>
          <a:xfrm>
            <a:off x="138023" y="838185"/>
            <a:ext cx="4091077" cy="1213479"/>
          </a:xfrm>
          <a:prstGeom prst="rect">
            <a:avLst/>
          </a:prstGeom>
        </p:spPr>
      </p:pic>
      <p:pic>
        <p:nvPicPr>
          <p:cNvPr id="3" name="Hình ảnh 5" descr="Ảnh có chứa bàn&#10;&#10;Mô tả được tự động tạo">
            <a:extLst>
              <a:ext uri="{FF2B5EF4-FFF2-40B4-BE49-F238E27FC236}">
                <a16:creationId xmlns:a16="http://schemas.microsoft.com/office/drawing/2014/main" id="{513BDBC8-33CD-9367-6A81-E68DA9EFFEDF}"/>
              </a:ext>
            </a:extLst>
          </p:cNvPr>
          <p:cNvPicPr>
            <a:picLocks noChangeAspect="1"/>
          </p:cNvPicPr>
          <p:nvPr/>
        </p:nvPicPr>
        <p:blipFill>
          <a:blip r:embed="rId4"/>
          <a:stretch>
            <a:fillRect/>
          </a:stretch>
        </p:blipFill>
        <p:spPr>
          <a:xfrm>
            <a:off x="4419497" y="773142"/>
            <a:ext cx="4434901" cy="4222630"/>
          </a:xfrm>
          <a:prstGeom prst="rect">
            <a:avLst/>
          </a:prstGeom>
        </p:spPr>
      </p:pic>
    </p:spTree>
    <p:extLst>
      <p:ext uri="{BB962C8B-B14F-4D97-AF65-F5344CB8AC3E}">
        <p14:creationId xmlns:p14="http://schemas.microsoft.com/office/powerpoint/2010/main" val="1489767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8" name="Google Shape;768;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2" name="TextBox 1">
            <a:extLst>
              <a:ext uri="{FF2B5EF4-FFF2-40B4-BE49-F238E27FC236}">
                <a16:creationId xmlns:a16="http://schemas.microsoft.com/office/drawing/2014/main" id="{0612348A-BBB0-4212-8563-A5DE6058A4D5}"/>
              </a:ext>
            </a:extLst>
          </p:cNvPr>
          <p:cNvSpPr txBox="1"/>
          <p:nvPr/>
        </p:nvSpPr>
        <p:spPr>
          <a:xfrm>
            <a:off x="1024568" y="909756"/>
            <a:ext cx="7094863" cy="2862322"/>
          </a:xfrm>
          <a:prstGeom prst="rect">
            <a:avLst/>
          </a:prstGeom>
          <a:noFill/>
        </p:spPr>
        <p:txBody>
          <a:bodyPr wrap="square" rtlCol="0">
            <a:spAutoFit/>
          </a:bodyPr>
          <a:lstStyle/>
          <a:p>
            <a:pPr algn="ctr"/>
            <a:r>
              <a:rPr lang="en-US" sz="6000">
                <a:solidFill>
                  <a:srgbClr val="32D8C0"/>
                </a:solidFill>
                <a:latin typeface="Oswald" pitchFamily="2" charset="0"/>
              </a:rPr>
              <a:t>CẢM ƠN CÔ </a:t>
            </a:r>
          </a:p>
          <a:p>
            <a:pPr algn="ctr"/>
            <a:r>
              <a:rPr lang="en-US" sz="3000">
                <a:solidFill>
                  <a:srgbClr val="32D8C0"/>
                </a:solidFill>
                <a:latin typeface="Oswald" pitchFamily="2" charset="0"/>
              </a:rPr>
              <a:t>VÀ</a:t>
            </a:r>
            <a:r>
              <a:rPr lang="en-US" sz="6000">
                <a:solidFill>
                  <a:srgbClr val="32D8C0"/>
                </a:solidFill>
                <a:latin typeface="Oswald" pitchFamily="2" charset="0"/>
              </a:rPr>
              <a:t> CÁC BẠN </a:t>
            </a:r>
          </a:p>
          <a:p>
            <a:pPr algn="ctr"/>
            <a:r>
              <a:rPr lang="en-US" sz="6000">
                <a:solidFill>
                  <a:schemeClr val="accent2"/>
                </a:solidFill>
                <a:latin typeface="Oswald" pitchFamily="2" charset="0"/>
              </a:rPr>
              <a:t>LẮNG NGHE!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BE3A07A-18D5-400A-A1F7-55D231C673A7}"/>
              </a:ext>
            </a:extLst>
          </p:cNvPr>
          <p:cNvSpPr txBox="1"/>
          <p:nvPr/>
        </p:nvSpPr>
        <p:spPr>
          <a:xfrm>
            <a:off x="911645" y="1311137"/>
            <a:ext cx="7320709" cy="1631216"/>
          </a:xfrm>
          <a:prstGeom prst="rect">
            <a:avLst/>
          </a:prstGeom>
          <a:noFill/>
        </p:spPr>
        <p:txBody>
          <a:bodyPr wrap="square" rtlCol="0">
            <a:spAutoFit/>
          </a:bodyPr>
          <a:lstStyle/>
          <a:p>
            <a:pPr algn="ctr"/>
            <a:r>
              <a:rPr lang="en-US" sz="2500">
                <a:latin typeface="Calibri Light" panose="020F0302020204030204" pitchFamily="34" charset="0"/>
                <a:cs typeface="Calibri Light" panose="020F0302020204030204" pitchFamily="34" charset="0"/>
              </a:rPr>
              <a:t>R is the world’s most powerful programming language for statistical computing, machine learning and graphics and has a thriving global community of users, developers and contributors</a:t>
            </a:r>
          </a:p>
        </p:txBody>
      </p:sp>
      <p:sp>
        <p:nvSpPr>
          <p:cNvPr id="10" name="TextBox 9">
            <a:extLst>
              <a:ext uri="{FF2B5EF4-FFF2-40B4-BE49-F238E27FC236}">
                <a16:creationId xmlns:a16="http://schemas.microsoft.com/office/drawing/2014/main" id="{14C1F72A-30B8-482A-A0E4-D561B2D72CB5}"/>
              </a:ext>
            </a:extLst>
          </p:cNvPr>
          <p:cNvSpPr txBox="1"/>
          <p:nvPr/>
        </p:nvSpPr>
        <p:spPr>
          <a:xfrm>
            <a:off x="2771110" y="3632902"/>
            <a:ext cx="3601778" cy="841256"/>
          </a:xfrm>
          <a:prstGeom prst="rect">
            <a:avLst/>
          </a:prstGeom>
          <a:noFill/>
        </p:spPr>
        <p:txBody>
          <a:bodyPr wrap="square" rtlCol="0">
            <a:spAutoFit/>
          </a:bodyPr>
          <a:lstStyle/>
          <a:p>
            <a:pPr algn="ctr">
              <a:spcBef>
                <a:spcPts val="200"/>
              </a:spcBef>
              <a:spcAft>
                <a:spcPts val="200"/>
              </a:spcAft>
            </a:pPr>
            <a:r>
              <a:rPr lang="en-US">
                <a:latin typeface="Calibri Light" panose="020F0302020204030204" pitchFamily="34" charset="0"/>
                <a:cs typeface="Calibri Light" panose="020F0302020204030204" pitchFamily="34" charset="0"/>
              </a:rPr>
              <a:t>MRAN - Microsoft R Application Network</a:t>
            </a:r>
          </a:p>
          <a:p>
            <a:pPr algn="ctr">
              <a:spcBef>
                <a:spcPts val="200"/>
              </a:spcBef>
              <a:spcAft>
                <a:spcPts val="200"/>
              </a:spcAft>
            </a:pPr>
            <a:r>
              <a:rPr lang="en-US">
                <a:solidFill>
                  <a:srgbClr val="C00000"/>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https://mran.microsoft.com/</a:t>
            </a:r>
            <a:endParaRPr lang="en-US">
              <a:solidFill>
                <a:srgbClr val="C00000"/>
              </a:solidFill>
              <a:latin typeface="Calibri Light" panose="020F0302020204030204" pitchFamily="34" charset="0"/>
              <a:cs typeface="Calibri Light" panose="020F0302020204030204" pitchFamily="34" charset="0"/>
            </a:endParaRPr>
          </a:p>
          <a:p>
            <a:pPr algn="ctr">
              <a:spcBef>
                <a:spcPts val="200"/>
              </a:spcBef>
              <a:spcAft>
                <a:spcPts val="200"/>
              </a:spcAft>
            </a:pPr>
            <a:r>
              <a:rPr lang="en-US">
                <a:latin typeface="Calibri Light" panose="020F0302020204030204" pitchFamily="34" charset="0"/>
                <a:cs typeface="Calibri Light" panose="020F0302020204030204" pitchFamily="34" charset="0"/>
              </a:rPr>
              <a:t>Microsoft R Open</a:t>
            </a:r>
          </a:p>
        </p:txBody>
      </p:sp>
    </p:spTree>
    <p:extLst>
      <p:ext uri="{BB962C8B-B14F-4D97-AF65-F5344CB8AC3E}">
        <p14:creationId xmlns:p14="http://schemas.microsoft.com/office/powerpoint/2010/main" val="2560951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2305072" y="1525309"/>
            <a:ext cx="4533855" cy="2092881"/>
          </a:xfrm>
          <a:prstGeom prst="rect">
            <a:avLst/>
          </a:prstGeom>
          <a:noFill/>
        </p:spPr>
        <p:txBody>
          <a:bodyPr wrap="square" rtlCol="0">
            <a:spAutoFit/>
          </a:bodyPr>
          <a:lstStyle/>
          <a:p>
            <a:pPr algn="ctr"/>
            <a:r>
              <a:rPr lang="en-US" sz="6500">
                <a:solidFill>
                  <a:srgbClr val="32D8C0"/>
                </a:solidFill>
                <a:latin typeface="Oswald" pitchFamily="2" charset="0"/>
              </a:rPr>
              <a:t>LỊCH SỬ </a:t>
            </a:r>
          </a:p>
          <a:p>
            <a:pPr algn="ctr"/>
            <a:r>
              <a:rPr lang="en-US" sz="6500">
                <a:solidFill>
                  <a:schemeClr val="accent3"/>
                </a:solidFill>
                <a:latin typeface="Oswald" pitchFamily="2" charset="0"/>
              </a:rPr>
              <a:t>HÌNH THÀNH</a:t>
            </a:r>
          </a:p>
        </p:txBody>
      </p:sp>
    </p:spTree>
    <p:extLst>
      <p:ext uri="{BB962C8B-B14F-4D97-AF65-F5344CB8AC3E}">
        <p14:creationId xmlns:p14="http://schemas.microsoft.com/office/powerpoint/2010/main" val="22066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29383BC-4957-4F3C-8A2F-8B8AF07D287D}"/>
              </a:ext>
            </a:extLst>
          </p:cNvPr>
          <p:cNvGraphicFramePr/>
          <p:nvPr>
            <p:extLst>
              <p:ext uri="{D42A27DB-BD31-4B8C-83A1-F6EECF244321}">
                <p14:modId xmlns:p14="http://schemas.microsoft.com/office/powerpoint/2010/main" val="1987050273"/>
              </p:ext>
            </p:extLst>
          </p:nvPr>
        </p:nvGraphicFramePr>
        <p:xfrm>
          <a:off x="262452" y="182880"/>
          <a:ext cx="8790108" cy="424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629DA06-21E3-4FF7-BC2B-D248EADF887C}"/>
              </a:ext>
            </a:extLst>
          </p:cNvPr>
          <p:cNvSpPr txBox="1"/>
          <p:nvPr/>
        </p:nvSpPr>
        <p:spPr>
          <a:xfrm>
            <a:off x="6582804" y="664101"/>
            <a:ext cx="2400300"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R Version 4.2</a:t>
            </a:r>
          </a:p>
          <a:p>
            <a:r>
              <a:rPr lang="en-US" sz="2000">
                <a:latin typeface="Calibri Light" panose="020F0302020204030204" pitchFamily="34" charset="0"/>
                <a:cs typeface="Calibri Light" panose="020F0302020204030204" pitchFamily="34" charset="0"/>
              </a:rPr>
              <a:t>~ 20.000 gói</a:t>
            </a:r>
          </a:p>
        </p:txBody>
      </p:sp>
      <p:sp>
        <p:nvSpPr>
          <p:cNvPr id="11" name="TextBox 10">
            <a:extLst>
              <a:ext uri="{FF2B5EF4-FFF2-40B4-BE49-F238E27FC236}">
                <a16:creationId xmlns:a16="http://schemas.microsoft.com/office/drawing/2014/main" id="{8E474821-9EA2-4D3A-8EE2-B3473529C20D}"/>
              </a:ext>
            </a:extLst>
          </p:cNvPr>
          <p:cNvSpPr txBox="1"/>
          <p:nvPr/>
        </p:nvSpPr>
        <p:spPr>
          <a:xfrm>
            <a:off x="5645544" y="3268980"/>
            <a:ext cx="3612756" cy="338554"/>
          </a:xfrm>
          <a:prstGeom prst="rect">
            <a:avLst/>
          </a:prstGeom>
          <a:noFill/>
        </p:spPr>
        <p:txBody>
          <a:bodyPr wrap="square" rtlCol="0">
            <a:spAutoFit/>
          </a:bodyPr>
          <a:lstStyle/>
          <a:p>
            <a:r>
              <a:rPr lang="en-US" sz="1600">
                <a:latin typeface="Calibri Light" panose="020F0302020204030204" pitchFamily="34" charset="0"/>
                <a:cs typeface="Calibri Light" panose="020F0302020204030204" pitchFamily="34" charset="0"/>
              </a:rPr>
              <a:t>R Open Source Project and R Community </a:t>
            </a:r>
          </a:p>
        </p:txBody>
      </p:sp>
      <p:sp>
        <p:nvSpPr>
          <p:cNvPr id="17" name="TextBox 16">
            <a:extLst>
              <a:ext uri="{FF2B5EF4-FFF2-40B4-BE49-F238E27FC236}">
                <a16:creationId xmlns:a16="http://schemas.microsoft.com/office/drawing/2014/main" id="{BE8B20DA-6CDD-43E5-A689-177227C404BC}"/>
              </a:ext>
            </a:extLst>
          </p:cNvPr>
          <p:cNvSpPr txBox="1"/>
          <p:nvPr/>
        </p:nvSpPr>
        <p:spPr>
          <a:xfrm>
            <a:off x="5645544" y="3681363"/>
            <a:ext cx="2137410" cy="338554"/>
          </a:xfrm>
          <a:prstGeom prst="rect">
            <a:avLst/>
          </a:prstGeom>
          <a:noFill/>
        </p:spPr>
        <p:txBody>
          <a:bodyPr wrap="square">
            <a:spAutoFit/>
          </a:bodyPr>
          <a:lstStyle/>
          <a:p>
            <a:r>
              <a:rPr lang="en-US" sz="1600">
                <a:latin typeface="Calibri Light" panose="020F0302020204030204" pitchFamily="34" charset="0"/>
                <a:cs typeface="Calibri Light" panose="020F0302020204030204" pitchFamily="34" charset="0"/>
              </a:rPr>
              <a:t>R Foundation </a:t>
            </a:r>
          </a:p>
        </p:txBody>
      </p:sp>
      <p:grpSp>
        <p:nvGrpSpPr>
          <p:cNvPr id="31" name="Group 30">
            <a:extLst>
              <a:ext uri="{FF2B5EF4-FFF2-40B4-BE49-F238E27FC236}">
                <a16:creationId xmlns:a16="http://schemas.microsoft.com/office/drawing/2014/main" id="{25C2FE70-998C-4521-8C9F-BF2C7B3D6DE7}"/>
              </a:ext>
            </a:extLst>
          </p:cNvPr>
          <p:cNvGrpSpPr/>
          <p:nvPr/>
        </p:nvGrpSpPr>
        <p:grpSpPr>
          <a:xfrm>
            <a:off x="3760470" y="2686050"/>
            <a:ext cx="5121078" cy="1333867"/>
            <a:chOff x="3760470" y="2686050"/>
            <a:chExt cx="5121078" cy="1333867"/>
          </a:xfrm>
        </p:grpSpPr>
        <p:cxnSp>
          <p:nvCxnSpPr>
            <p:cNvPr id="19" name="Straight Connector 18">
              <a:extLst>
                <a:ext uri="{FF2B5EF4-FFF2-40B4-BE49-F238E27FC236}">
                  <a16:creationId xmlns:a16="http://schemas.microsoft.com/office/drawing/2014/main" id="{349B6400-0F26-4A49-A718-C2810B8F7A3A}"/>
                </a:ext>
              </a:extLst>
            </p:cNvPr>
            <p:cNvCxnSpPr/>
            <p:nvPr/>
          </p:nvCxnSpPr>
          <p:spPr>
            <a:xfrm>
              <a:off x="3760470" y="2686050"/>
              <a:ext cx="1314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4BE87C-D7D5-4844-ADE5-5CC8EBC4C490}"/>
                </a:ext>
              </a:extLst>
            </p:cNvPr>
            <p:cNvCxnSpPr>
              <a:cxnSpLocks/>
            </p:cNvCxnSpPr>
            <p:nvPr/>
          </p:nvCxnSpPr>
          <p:spPr>
            <a:xfrm>
              <a:off x="5074920" y="2686050"/>
              <a:ext cx="570624" cy="1333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07C070-E37A-4106-8B99-443E2C1EF1ED}"/>
                </a:ext>
              </a:extLst>
            </p:cNvPr>
            <p:cNvCxnSpPr>
              <a:cxnSpLocks/>
              <a:stCxn id="17" idx="2"/>
            </p:cNvCxnSpPr>
            <p:nvPr/>
          </p:nvCxnSpPr>
          <p:spPr>
            <a:xfrm flipH="1">
              <a:off x="5645545" y="4019917"/>
              <a:ext cx="1068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0D7B3C9-11FA-491C-963B-E15E1D6DA6BA}"/>
                </a:ext>
              </a:extLst>
            </p:cNvPr>
            <p:cNvCxnSpPr>
              <a:cxnSpLocks/>
            </p:cNvCxnSpPr>
            <p:nvPr/>
          </p:nvCxnSpPr>
          <p:spPr>
            <a:xfrm flipH="1">
              <a:off x="5497831" y="3607534"/>
              <a:ext cx="338371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241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FBD7F-46B9-48E2-A783-360C55C56F4D}"/>
              </a:ext>
            </a:extLst>
          </p:cNvPr>
          <p:cNvSpPr txBox="1"/>
          <p:nvPr/>
        </p:nvSpPr>
        <p:spPr>
          <a:xfrm>
            <a:off x="2305072" y="1525309"/>
            <a:ext cx="4533855" cy="2092881"/>
          </a:xfrm>
          <a:prstGeom prst="rect">
            <a:avLst/>
          </a:prstGeom>
          <a:noFill/>
        </p:spPr>
        <p:txBody>
          <a:bodyPr wrap="square" rtlCol="0">
            <a:spAutoFit/>
          </a:bodyPr>
          <a:lstStyle/>
          <a:p>
            <a:pPr algn="ctr"/>
            <a:r>
              <a:rPr lang="en-US" sz="6500">
                <a:solidFill>
                  <a:srgbClr val="32D8C0"/>
                </a:solidFill>
                <a:latin typeface="Oswald" pitchFamily="2" charset="0"/>
              </a:rPr>
              <a:t>ĐỘ PHỔ BIẾN</a:t>
            </a:r>
          </a:p>
          <a:p>
            <a:pPr algn="ctr"/>
            <a:r>
              <a:rPr lang="en-US" sz="6500">
                <a:solidFill>
                  <a:schemeClr val="accent3"/>
                </a:solidFill>
                <a:latin typeface="Oswald" pitchFamily="2" charset="0"/>
              </a:rPr>
              <a:t>R</a:t>
            </a:r>
          </a:p>
        </p:txBody>
      </p:sp>
    </p:spTree>
    <p:extLst>
      <p:ext uri="{BB962C8B-B14F-4D97-AF65-F5344CB8AC3E}">
        <p14:creationId xmlns:p14="http://schemas.microsoft.com/office/powerpoint/2010/main" val="3649903761"/>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2182</Words>
  <Application>Microsoft Office PowerPoint</Application>
  <PresentationFormat>On-screen Show (16:9)</PresentationFormat>
  <Paragraphs>248</Paragraphs>
  <Slides>56</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Oswald</vt:lpstr>
      <vt:lpstr>Open Sans</vt:lpstr>
      <vt:lpstr>Calibri Light</vt:lpstr>
      <vt:lpstr>Calibri</vt:lpstr>
      <vt:lpstr>Wingdings</vt:lpstr>
      <vt:lpstr>Roboto</vt:lpstr>
      <vt:lpstr>Consolas</vt:lpstr>
      <vt:lpstr>Arial</vt:lpstr>
      <vt:lpstr>Source Sans Pro</vt:lpstr>
      <vt:lpstr>Times New Roman</vt:lpstr>
      <vt:lpstr>Quince template</vt:lpstr>
      <vt:lpstr>NGÔN NGỮ LẬP TRÌNH R</vt:lpstr>
      <vt:lpstr>DANH SÁCH THÀNH VIÊN Nhóm A2</vt:lpstr>
      <vt:lpstr>NỘI DUNG TRÌNH BÀY</vt:lpstr>
      <vt:lpstr>Giới thiệu về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Ưu điểm &amp; Hạn chế</vt:lpstr>
      <vt:lpstr>PowerPoint Presentation</vt:lpstr>
      <vt:lpstr>PowerPoint Presentation</vt:lpstr>
      <vt:lpstr>PowerPoint Presentation</vt:lpstr>
      <vt:lpstr>PowerPoint Presentation</vt:lpstr>
      <vt:lpstr>Sử dụng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Trương Thế Tấn</cp:lastModifiedBy>
  <cp:revision>3</cp:revision>
  <dcterms:modified xsi:type="dcterms:W3CDTF">2022-04-24T16:10:30Z</dcterms:modified>
</cp:coreProperties>
</file>